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60" r:id="rId1"/>
  </p:sldMasterIdLst>
  <p:notesMasterIdLst>
    <p:notesMasterId r:id="rId31"/>
  </p:notesMasterIdLst>
  <p:sldIdLst>
    <p:sldId id="256" r:id="rId2"/>
    <p:sldId id="257" r:id="rId3"/>
    <p:sldId id="262" r:id="rId4"/>
    <p:sldId id="342" r:id="rId5"/>
    <p:sldId id="344" r:id="rId6"/>
    <p:sldId id="332" r:id="rId7"/>
    <p:sldId id="346" r:id="rId8"/>
    <p:sldId id="370" r:id="rId9"/>
    <p:sldId id="351" r:id="rId10"/>
    <p:sldId id="353" r:id="rId11"/>
    <p:sldId id="371" r:id="rId12"/>
    <p:sldId id="372" r:id="rId13"/>
    <p:sldId id="373" r:id="rId14"/>
    <p:sldId id="350"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36" r:id="rId28"/>
    <p:sldId id="335" r:id="rId29"/>
    <p:sldId id="293" r:id="rId30"/>
  </p:sldIdLst>
  <p:sldSz cx="18288000" cy="10288588"/>
  <p:notesSz cx="7099300" cy="10234613"/>
  <p:embeddedFontLst>
    <p:embeddedFont>
      <p:font typeface="Calibri" panose="020F0502020204030204" pitchFamily="34" charset="0"/>
      <p:regular r:id="rId32"/>
      <p:bold r:id="rId33"/>
      <p:italic r:id="rId34"/>
      <p:boldItalic r:id="rId35"/>
    </p:embeddedFont>
    <p:embeddedFont>
      <p:font typeface="Candara" panose="020E050203030302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DIN" panose="020B0604020202020204" charset="0"/>
      <p:regular r:id="rId44"/>
      <p:bold r:id="rId45"/>
      <p:italic r:id="rId46"/>
      <p:boldItalic r:id="rId47"/>
    </p:embeddedFont>
  </p:embeddedFontLst>
  <p:defaultTextStyle>
    <a:defPPr>
      <a:defRPr lang="es-E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riam Esteve" initials="ME" lastIdx="1" clrIdx="0">
    <p:extLst>
      <p:ext uri="{19B8F6BF-5375-455C-9EA6-DF929625EA0E}">
        <p15:presenceInfo xmlns:p15="http://schemas.microsoft.com/office/powerpoint/2012/main" userId="Miriam Estev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1F30"/>
    <a:srgbClr val="636B6F"/>
    <a:srgbClr val="6A7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61784" autoAdjust="0"/>
  </p:normalViewPr>
  <p:slideViewPr>
    <p:cSldViewPr snapToGrid="0">
      <p:cViewPr varScale="1">
        <p:scale>
          <a:sx n="28" d="100"/>
          <a:sy n="28" d="100"/>
        </p:scale>
        <p:origin x="1596" y="28"/>
      </p:cViewPr>
      <p:guideLst/>
    </p:cSldViewPr>
  </p:slideViewPr>
  <p:notesTextViewPr>
    <p:cViewPr>
      <p:scale>
        <a:sx n="115" d="100"/>
        <a:sy n="11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s-ES"/>
          </a:p>
        </p:txBody>
      </p:sp>
      <p:sp>
        <p:nvSpPr>
          <p:cNvPr id="3" name="Marcador de fecha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DB79FB7-5658-4FB3-B98D-B463C580F970}" type="datetimeFigureOut">
              <a:rPr lang="es-ES" smtClean="0"/>
              <a:t>03/06/2021</a:t>
            </a:fld>
            <a:endParaRPr lang="es-ES"/>
          </a:p>
        </p:txBody>
      </p:sp>
      <p:sp>
        <p:nvSpPr>
          <p:cNvPr id="4" name="Marcador de imagen de diapositiva 3"/>
          <p:cNvSpPr>
            <a:spLocks noGrp="1" noRot="1" noChangeAspect="1"/>
          </p:cNvSpPr>
          <p:nvPr>
            <p:ph type="sldImg" idx="2"/>
          </p:nvPr>
        </p:nvSpPr>
        <p:spPr>
          <a:xfrm>
            <a:off x="481013" y="1279525"/>
            <a:ext cx="6137275" cy="3454400"/>
          </a:xfrm>
          <a:prstGeom prst="rect">
            <a:avLst/>
          </a:prstGeom>
          <a:noFill/>
          <a:ln w="12700">
            <a:solidFill>
              <a:prstClr val="black"/>
            </a:solidFill>
          </a:ln>
        </p:spPr>
        <p:txBody>
          <a:bodyPr vert="horz" lIns="99048" tIns="49524" rIns="99048" bIns="49524" rtlCol="0" anchor="ctr"/>
          <a:lstStyle/>
          <a:p>
            <a:endParaRPr lang="es-ES"/>
          </a:p>
        </p:txBody>
      </p:sp>
      <p:sp>
        <p:nvSpPr>
          <p:cNvPr id="5" name="Marcador de notas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A6CDE8D-5C8C-4CEB-8086-70F298F6BBD0}" type="slidenum">
              <a:rPr lang="es-ES" smtClean="0"/>
              <a:t>‹#›</a:t>
            </a:fld>
            <a:endParaRPr lang="es-ES"/>
          </a:p>
        </p:txBody>
      </p:sp>
    </p:spTree>
    <p:extLst>
      <p:ext uri="{BB962C8B-B14F-4D97-AF65-F5344CB8AC3E}">
        <p14:creationId xmlns:p14="http://schemas.microsoft.com/office/powerpoint/2010/main" val="3832264854"/>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Miriam </a:t>
            </a:r>
            <a:r>
              <a:rPr lang="en-US" dirty="0" err="1"/>
              <a:t>Esteve</a:t>
            </a:r>
            <a:r>
              <a:rPr lang="en-US" dirty="0"/>
              <a:t> and together with my colleagues, Victor </a:t>
            </a:r>
            <a:r>
              <a:rPr lang="en-US" dirty="0" err="1"/>
              <a:t>España</a:t>
            </a:r>
            <a:r>
              <a:rPr lang="en-US" dirty="0"/>
              <a:t>, Juan Aparicio and Xavier Barber, we have worked on the development of a new package in R, recently published in CRAN, on the technical estimation of efficiency.</a:t>
            </a:r>
          </a:p>
        </p:txBody>
      </p:sp>
      <p:sp>
        <p:nvSpPr>
          <p:cNvPr id="4" name="Slide Number Placeholder 3"/>
          <p:cNvSpPr>
            <a:spLocks noGrp="1"/>
          </p:cNvSpPr>
          <p:nvPr>
            <p:ph type="sldNum" sz="quarter" idx="5"/>
          </p:nvPr>
        </p:nvSpPr>
        <p:spPr/>
        <p:txBody>
          <a:bodyPr/>
          <a:lstStyle/>
          <a:p>
            <a:fld id="{CA6CDE8D-5C8C-4CEB-8086-70F298F6BBD0}" type="slidenum">
              <a:rPr lang="es-ES" smtClean="0"/>
              <a:t>1</a:t>
            </a:fld>
            <a:endParaRPr lang="es-ES"/>
          </a:p>
        </p:txBody>
      </p:sp>
    </p:spTree>
    <p:extLst>
      <p:ext uri="{BB962C8B-B14F-4D97-AF65-F5344CB8AC3E}">
        <p14:creationId xmlns:p14="http://schemas.microsoft.com/office/powerpoint/2010/main" val="3687113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6CDE8D-5C8C-4CEB-8086-70F298F6BBD0}" type="slidenum">
              <a:rPr lang="es-ES" smtClean="0"/>
              <a:t>10</a:t>
            </a:fld>
            <a:endParaRPr lang="es-ES"/>
          </a:p>
        </p:txBody>
      </p:sp>
    </p:spTree>
    <p:extLst>
      <p:ext uri="{BB962C8B-B14F-4D97-AF65-F5344CB8AC3E}">
        <p14:creationId xmlns:p14="http://schemas.microsoft.com/office/powerpoint/2010/main" val="3835515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standard R packages that estimate technical efficiency such as:</a:t>
            </a:r>
          </a:p>
          <a:p>
            <a:pPr marL="285750" indent="-285750">
              <a:buFontTx/>
              <a:buChar char="-"/>
            </a:pPr>
            <a:r>
              <a:rPr lang="en-US" dirty="0"/>
              <a:t>Benchmarking for </a:t>
            </a:r>
            <a:r>
              <a:rPr lang="en-US" sz="1800" kern="1200" dirty="0">
                <a:solidFill>
                  <a:schemeClr val="tx1"/>
                </a:solidFill>
                <a:effectLst/>
                <a:latin typeface="+mn-lt"/>
                <a:ea typeface="+mn-ea"/>
                <a:cs typeface="+mn-cs"/>
              </a:rPr>
              <a:t>estimating technologies and measuring efficiencies using Data Envelopment Analysis (DEA) and Stochastic Frontier Analysis (SFA)</a:t>
            </a:r>
          </a:p>
          <a:p>
            <a:pPr marL="285750" indent="-285750">
              <a:buFontTx/>
              <a:buChar char="-"/>
            </a:pPr>
            <a:r>
              <a:rPr lang="en-US" sz="1800" kern="1200" dirty="0" err="1">
                <a:solidFill>
                  <a:schemeClr val="tx1"/>
                </a:solidFill>
                <a:effectLst/>
                <a:latin typeface="+mn-lt"/>
                <a:ea typeface="+mn-ea"/>
                <a:cs typeface="+mn-cs"/>
              </a:rPr>
              <a:t>nonparaeff</a:t>
            </a:r>
            <a:r>
              <a:rPr lang="en-US" sz="1800" kern="1200" dirty="0">
                <a:solidFill>
                  <a:schemeClr val="tx1"/>
                </a:solidFill>
                <a:effectLst/>
                <a:latin typeface="+mn-lt"/>
                <a:ea typeface="+mn-ea"/>
                <a:cs typeface="+mn-cs"/>
              </a:rPr>
              <a:t> for measuring efficiency and productivity using DEA and its variations</a:t>
            </a:r>
          </a:p>
          <a:p>
            <a:pPr marL="285750" indent="-285750">
              <a:buFontTx/>
              <a:buChar char="-"/>
            </a:pPr>
            <a:r>
              <a:rPr lang="en-US" sz="1800" kern="1200" dirty="0" err="1">
                <a:solidFill>
                  <a:schemeClr val="tx1"/>
                </a:solidFill>
                <a:effectLst/>
                <a:latin typeface="+mn-lt"/>
                <a:ea typeface="+mn-ea"/>
                <a:cs typeface="+mn-cs"/>
              </a:rPr>
              <a:t>npbr</a:t>
            </a:r>
            <a:r>
              <a:rPr lang="en-US" sz="1800" kern="1200" dirty="0">
                <a:solidFill>
                  <a:schemeClr val="tx1"/>
                </a:solidFill>
                <a:effectLst/>
                <a:latin typeface="+mn-lt"/>
                <a:ea typeface="+mn-ea"/>
                <a:cs typeface="+mn-cs"/>
              </a:rPr>
              <a:t> which covers data envelopment techniques based on piece-wise polynomials, splines, local linear fitting, extreme values and kernel smoothing</a:t>
            </a:r>
          </a:p>
          <a:p>
            <a:pPr marL="285750" marR="0" lvl="0" indent="-285750" algn="l" defTabSz="1371600" rtl="0" eaLnBrk="1" fontAlgn="auto" latinLnBrk="0" hangingPunct="1">
              <a:lnSpc>
                <a:spcPct val="100000"/>
              </a:lnSpc>
              <a:spcBef>
                <a:spcPts val="0"/>
              </a:spcBef>
              <a:spcAft>
                <a:spcPts val="0"/>
              </a:spcAft>
              <a:buClrTx/>
              <a:buSzTx/>
              <a:buFontTx/>
              <a:buChar char="-"/>
              <a:tabLst/>
              <a:defRPr/>
            </a:pPr>
            <a:r>
              <a:rPr lang="en-US" sz="1800" kern="1200" dirty="0" err="1">
                <a:solidFill>
                  <a:schemeClr val="tx1"/>
                </a:solidFill>
                <a:effectLst/>
                <a:latin typeface="+mn-lt"/>
                <a:ea typeface="+mn-ea"/>
                <a:cs typeface="+mn-cs"/>
              </a:rPr>
              <a:t>snfa</a:t>
            </a:r>
            <a:r>
              <a:rPr lang="en-US" sz="1800" kern="1200" dirty="0">
                <a:solidFill>
                  <a:schemeClr val="tx1"/>
                </a:solidFill>
                <a:effectLst/>
                <a:latin typeface="+mn-lt"/>
                <a:ea typeface="+mn-ea"/>
                <a:cs typeface="+mn-cs"/>
              </a:rPr>
              <a:t> which fits both a smooth analogue of DEA and a non-parametric analogue of Stochastic Frontier Analysis (SFA)</a:t>
            </a:r>
          </a:p>
          <a:p>
            <a:pPr marL="285750" indent="-285750">
              <a:buFontTx/>
              <a:buChar char="-"/>
            </a:pPr>
            <a:r>
              <a:rPr lang="en-US" sz="1800" kern="1200" dirty="0" err="1">
                <a:solidFill>
                  <a:schemeClr val="tx1"/>
                </a:solidFill>
                <a:effectLst/>
                <a:latin typeface="+mn-lt"/>
                <a:ea typeface="+mn-ea"/>
                <a:cs typeface="+mn-cs"/>
              </a:rPr>
              <a:t>Semsfa</a:t>
            </a:r>
            <a:r>
              <a:rPr lang="en-US" sz="1800" kern="1200" dirty="0">
                <a:solidFill>
                  <a:schemeClr val="tx1"/>
                </a:solidFill>
                <a:effectLst/>
                <a:latin typeface="+mn-lt"/>
                <a:ea typeface="+mn-ea"/>
                <a:cs typeface="+mn-cs"/>
              </a:rPr>
              <a:t> which estimates Stochastic Frontier Models by semiparametric or non-parametric regression techniques to relax parametric restrictions and applies a technique based on pseudolikelihood or the method of moments for estimating variance parameters.</a:t>
            </a:r>
          </a:p>
          <a:p>
            <a:pPr marL="285750" indent="-285750">
              <a:buFontTx/>
              <a:buChar char="-"/>
            </a:pPr>
            <a:endParaRPr lang="en-US" sz="1800" kern="1200" dirty="0">
              <a:solidFill>
                <a:schemeClr val="tx1"/>
              </a:solidFill>
              <a:effectLst/>
              <a:latin typeface="+mn-lt"/>
              <a:ea typeface="+mn-ea"/>
              <a:cs typeface="+mn-cs"/>
            </a:endParaRPr>
          </a:p>
          <a:p>
            <a:pPr marL="0" indent="0">
              <a:buFontTx/>
              <a:buNone/>
            </a:pPr>
            <a:r>
              <a:rPr lang="en-US" sz="1800" kern="1200" dirty="0">
                <a:solidFill>
                  <a:schemeClr val="tx1"/>
                </a:solidFill>
                <a:effectLst/>
                <a:latin typeface="+mn-lt"/>
                <a:ea typeface="+mn-ea"/>
                <a:cs typeface="+mn-cs"/>
              </a:rPr>
              <a:t>However, neither of them </a:t>
            </a:r>
            <a:r>
              <a:rPr lang="en-GB" dirty="0"/>
              <a:t>fitting regression trees to estimate production frontiers </a:t>
            </a:r>
            <a:r>
              <a:rPr lang="en-GB" sz="1800" kern="1200" dirty="0">
                <a:solidFill>
                  <a:schemeClr val="tx1"/>
                </a:solidFill>
                <a:effectLst/>
                <a:latin typeface="+mn-lt"/>
                <a:ea typeface="+mn-ea"/>
                <a:cs typeface="+mn-cs"/>
              </a:rPr>
              <a:t>satisfying the microeconomic principles of free disposability, convexity and </a:t>
            </a:r>
            <a:r>
              <a:rPr lang="en-US" sz="1800" kern="1200" dirty="0">
                <a:solidFill>
                  <a:schemeClr val="tx1"/>
                </a:solidFill>
                <a:effectLst/>
                <a:latin typeface="+mn-lt"/>
                <a:ea typeface="+mn-ea"/>
                <a:cs typeface="+mn-cs"/>
              </a:rPr>
              <a:t>deterministic data like the eat package.</a:t>
            </a:r>
            <a:endParaRPr lang="en-GB" dirty="0"/>
          </a:p>
        </p:txBody>
      </p:sp>
      <p:sp>
        <p:nvSpPr>
          <p:cNvPr id="4" name="Slide Number Placeholder 3"/>
          <p:cNvSpPr>
            <a:spLocks noGrp="1"/>
          </p:cNvSpPr>
          <p:nvPr>
            <p:ph type="sldNum" sz="quarter" idx="5"/>
          </p:nvPr>
        </p:nvSpPr>
        <p:spPr/>
        <p:txBody>
          <a:bodyPr/>
          <a:lstStyle/>
          <a:p>
            <a:fld id="{CA6CDE8D-5C8C-4CEB-8086-70F298F6BBD0}" type="slidenum">
              <a:rPr lang="es-ES" smtClean="0"/>
              <a:t>11</a:t>
            </a:fld>
            <a:endParaRPr lang="es-ES"/>
          </a:p>
        </p:txBody>
      </p:sp>
    </p:spTree>
    <p:extLst>
      <p:ext uri="{BB962C8B-B14F-4D97-AF65-F5344CB8AC3E}">
        <p14:creationId xmlns:p14="http://schemas.microsoft.com/office/powerpoint/2010/main" val="385250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GB" dirty="0"/>
              <a:t>The objective of the package is </a:t>
            </a:r>
            <a:r>
              <a:rPr lang="en-US" dirty="0"/>
              <a:t>The </a:t>
            </a:r>
            <a:r>
              <a:rPr lang="en-US" b="1" dirty="0"/>
              <a:t>estimation of a production frontier through regression trees</a:t>
            </a:r>
            <a:r>
              <a:rPr lang="en-US" dirty="0"/>
              <a:t> satisfying the microeconomic principles of </a:t>
            </a:r>
            <a:r>
              <a:rPr lang="en-US" b="1" dirty="0"/>
              <a:t>free disposability</a:t>
            </a:r>
            <a:r>
              <a:rPr lang="en-US" dirty="0"/>
              <a:t>, </a:t>
            </a:r>
            <a:r>
              <a:rPr lang="en-US" b="1" dirty="0"/>
              <a:t>convexity</a:t>
            </a:r>
            <a:r>
              <a:rPr lang="en-US" dirty="0"/>
              <a:t> and </a:t>
            </a:r>
            <a:r>
              <a:rPr lang="en-US" b="1" dirty="0"/>
              <a:t>deterministic data</a:t>
            </a:r>
            <a:endParaRPr lang="en-GB" b="1" dirty="0"/>
          </a:p>
          <a:p>
            <a:endParaRPr lang="es-ES" dirty="0"/>
          </a:p>
        </p:txBody>
      </p:sp>
      <p:sp>
        <p:nvSpPr>
          <p:cNvPr id="4" name="Slide Number Placeholder 3"/>
          <p:cNvSpPr>
            <a:spLocks noGrp="1"/>
          </p:cNvSpPr>
          <p:nvPr>
            <p:ph type="sldNum" sz="quarter" idx="5"/>
          </p:nvPr>
        </p:nvSpPr>
        <p:spPr/>
        <p:txBody>
          <a:bodyPr/>
          <a:lstStyle/>
          <a:p>
            <a:fld id="{CA6CDE8D-5C8C-4CEB-8086-70F298F6BBD0}" type="slidenum">
              <a:rPr lang="es-ES" smtClean="0"/>
              <a:t>12</a:t>
            </a:fld>
            <a:endParaRPr lang="es-ES"/>
          </a:p>
        </p:txBody>
      </p:sp>
    </p:spTree>
    <p:extLst>
      <p:ext uri="{BB962C8B-B14F-4D97-AF65-F5344CB8AC3E}">
        <p14:creationId xmlns:p14="http://schemas.microsoft.com/office/powerpoint/2010/main" val="382555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A6CDE8D-5C8C-4CEB-8086-70F298F6BBD0}" type="slidenum">
              <a:rPr lang="es-ES" smtClean="0"/>
              <a:t>13</a:t>
            </a:fld>
            <a:endParaRPr lang="es-ES"/>
          </a:p>
        </p:txBody>
      </p:sp>
    </p:spTree>
    <p:extLst>
      <p:ext uri="{BB962C8B-B14F-4D97-AF65-F5344CB8AC3E}">
        <p14:creationId xmlns:p14="http://schemas.microsoft.com/office/powerpoint/2010/main" val="304175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functions available in the package are described in this table.</a:t>
            </a:r>
          </a:p>
          <a:p>
            <a:endParaRPr lang="en-US" dirty="0"/>
          </a:p>
          <a:p>
            <a:r>
              <a:rPr lang="en-US" dirty="0"/>
              <a:t>Of these, we highlight the functions that generate the EAT and RFEAT models (the first two). From the objects returned by these functions it is possible to plot the generated EAT tree, or the RFEAT errors with "</a:t>
            </a:r>
            <a:r>
              <a:rPr lang="en-US" dirty="0" err="1"/>
              <a:t>plotEAT</a:t>
            </a:r>
            <a:r>
              <a:rPr lang="en-US" dirty="0"/>
              <a:t>" and "</a:t>
            </a:r>
            <a:r>
              <a:rPr lang="en-US" dirty="0" err="1"/>
              <a:t>plotRFEAT</a:t>
            </a:r>
            <a:r>
              <a:rPr lang="en-US" dirty="0"/>
              <a:t>". We can also calculate from them various efficiency measures that are used in the efficiency analysis literature with these other functions. In addition, we can calculate the predictions that would be returned when new data are introduced with the predictor functions and obtain a ranking of the variables that most influence the analyses.</a:t>
            </a:r>
          </a:p>
        </p:txBody>
      </p:sp>
      <p:sp>
        <p:nvSpPr>
          <p:cNvPr id="4" name="Slide Number Placeholder 3"/>
          <p:cNvSpPr>
            <a:spLocks noGrp="1"/>
          </p:cNvSpPr>
          <p:nvPr>
            <p:ph type="sldNum" sz="quarter" idx="5"/>
          </p:nvPr>
        </p:nvSpPr>
        <p:spPr/>
        <p:txBody>
          <a:bodyPr/>
          <a:lstStyle/>
          <a:p>
            <a:fld id="{CA6CDE8D-5C8C-4CEB-8086-70F298F6BBD0}" type="slidenum">
              <a:rPr lang="es-ES" smtClean="0"/>
              <a:t>14</a:t>
            </a:fld>
            <a:endParaRPr lang="es-ES"/>
          </a:p>
        </p:txBody>
      </p:sp>
    </p:spTree>
    <p:extLst>
      <p:ext uri="{BB962C8B-B14F-4D97-AF65-F5344CB8AC3E}">
        <p14:creationId xmlns:p14="http://schemas.microsoft.com/office/powerpoint/2010/main" val="61949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6CDE8D-5C8C-4CEB-8086-70F298F6BBD0}" type="slidenum">
              <a:rPr lang="es-ES" smtClean="0"/>
              <a:t>15</a:t>
            </a:fld>
            <a:endParaRPr lang="es-ES"/>
          </a:p>
        </p:txBody>
      </p:sp>
    </p:spTree>
    <p:extLst>
      <p:ext uri="{BB962C8B-B14F-4D97-AF65-F5344CB8AC3E}">
        <p14:creationId xmlns:p14="http://schemas.microsoft.com/office/powerpoint/2010/main" val="1900482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empirical case we use the PISA 2020 database which is also available in the package under the name </a:t>
            </a:r>
            <a:r>
              <a:rPr lang="en-US" dirty="0" err="1"/>
              <a:t>PISAindex</a:t>
            </a:r>
            <a:r>
              <a:rPr lang="en-US" dirty="0"/>
              <a:t>. </a:t>
            </a:r>
          </a:p>
        </p:txBody>
      </p:sp>
      <p:sp>
        <p:nvSpPr>
          <p:cNvPr id="4" name="Slide Number Placeholder 3"/>
          <p:cNvSpPr>
            <a:spLocks noGrp="1"/>
          </p:cNvSpPr>
          <p:nvPr>
            <p:ph type="sldNum" sz="quarter" idx="5"/>
          </p:nvPr>
        </p:nvSpPr>
        <p:spPr/>
        <p:txBody>
          <a:bodyPr/>
          <a:lstStyle/>
          <a:p>
            <a:fld id="{CA6CDE8D-5C8C-4CEB-8086-70F298F6BBD0}" type="slidenum">
              <a:rPr lang="es-ES" smtClean="0"/>
              <a:t>16</a:t>
            </a:fld>
            <a:endParaRPr lang="es-ES"/>
          </a:p>
        </p:txBody>
      </p:sp>
    </p:spTree>
    <p:extLst>
      <p:ext uri="{BB962C8B-B14F-4D97-AF65-F5344CB8AC3E}">
        <p14:creationId xmlns:p14="http://schemas.microsoft.com/office/powerpoint/2010/main" val="2106169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database we create the basic models explained before. </a:t>
            </a:r>
          </a:p>
        </p:txBody>
      </p:sp>
      <p:sp>
        <p:nvSpPr>
          <p:cNvPr id="4" name="Slide Number Placeholder 3"/>
          <p:cNvSpPr>
            <a:spLocks noGrp="1"/>
          </p:cNvSpPr>
          <p:nvPr>
            <p:ph type="sldNum" sz="quarter" idx="5"/>
          </p:nvPr>
        </p:nvSpPr>
        <p:spPr/>
        <p:txBody>
          <a:bodyPr/>
          <a:lstStyle/>
          <a:p>
            <a:fld id="{CA6CDE8D-5C8C-4CEB-8086-70F298F6BBD0}" type="slidenum">
              <a:rPr lang="es-ES" smtClean="0"/>
              <a:t>17</a:t>
            </a:fld>
            <a:endParaRPr lang="es-ES"/>
          </a:p>
        </p:txBody>
      </p:sp>
    </p:spTree>
    <p:extLst>
      <p:ext uri="{BB962C8B-B14F-4D97-AF65-F5344CB8AC3E}">
        <p14:creationId xmlns:p14="http://schemas.microsoft.com/office/powerpoint/2010/main" val="1058925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models we can predict the output of new input data. In the parameter "object" we have specified the model we want to use. </a:t>
            </a:r>
          </a:p>
          <a:p>
            <a:r>
              <a:rPr lang="en-US" dirty="0"/>
              <a:t>In this case we have used the EAT model</a:t>
            </a:r>
          </a:p>
        </p:txBody>
      </p:sp>
      <p:sp>
        <p:nvSpPr>
          <p:cNvPr id="4" name="Slide Number Placeholder 3"/>
          <p:cNvSpPr>
            <a:spLocks noGrp="1"/>
          </p:cNvSpPr>
          <p:nvPr>
            <p:ph type="sldNum" sz="quarter" idx="5"/>
          </p:nvPr>
        </p:nvSpPr>
        <p:spPr/>
        <p:txBody>
          <a:bodyPr/>
          <a:lstStyle/>
          <a:p>
            <a:fld id="{CA6CDE8D-5C8C-4CEB-8086-70F298F6BBD0}" type="slidenum">
              <a:rPr lang="es-ES" smtClean="0"/>
              <a:t>18</a:t>
            </a:fld>
            <a:endParaRPr lang="es-ES"/>
          </a:p>
        </p:txBody>
      </p:sp>
    </p:spTree>
    <p:extLst>
      <p:ext uri="{BB962C8B-B14F-4D97-AF65-F5344CB8AC3E}">
        <p14:creationId xmlns:p14="http://schemas.microsoft.com/office/powerpoint/2010/main" val="1049342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case the RFEAT model.</a:t>
            </a:r>
            <a:endParaRPr lang="es-ES" dirty="0"/>
          </a:p>
        </p:txBody>
      </p:sp>
      <p:sp>
        <p:nvSpPr>
          <p:cNvPr id="4" name="Slide Number Placeholder 3"/>
          <p:cNvSpPr>
            <a:spLocks noGrp="1"/>
          </p:cNvSpPr>
          <p:nvPr>
            <p:ph type="sldNum" sz="quarter" idx="5"/>
          </p:nvPr>
        </p:nvSpPr>
        <p:spPr/>
        <p:txBody>
          <a:bodyPr/>
          <a:lstStyle/>
          <a:p>
            <a:fld id="{CA6CDE8D-5C8C-4CEB-8086-70F298F6BBD0}" type="slidenum">
              <a:rPr lang="es-ES" smtClean="0"/>
              <a:t>19</a:t>
            </a:fld>
            <a:endParaRPr lang="es-ES"/>
          </a:p>
        </p:txBody>
      </p:sp>
    </p:spTree>
    <p:extLst>
      <p:ext uri="{BB962C8B-B14F-4D97-AF65-F5344CB8AC3E}">
        <p14:creationId xmlns:p14="http://schemas.microsoft.com/office/powerpoint/2010/main" val="4111852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is structured with a short introduction on the most used techniques in the analysis of efficiency (FDH and DEA) and the Machine Learning technique (CART) in which we have been inspired for the development of the new techniques (EAT and RF+EAT).</a:t>
            </a:r>
          </a:p>
          <a:p>
            <a:endParaRPr lang="en-US" dirty="0"/>
          </a:p>
          <a:p>
            <a:r>
              <a:rPr lang="en-US" dirty="0"/>
              <a:t>Then, we present the package we have named "eat", its main functions and a small empirical case to show how it works.</a:t>
            </a:r>
          </a:p>
          <a:p>
            <a:endParaRPr lang="en-US" dirty="0"/>
          </a:p>
          <a:p>
            <a:r>
              <a:rPr lang="en-US" dirty="0"/>
              <a:t>Finally, we show the conclusions of our work.</a:t>
            </a:r>
          </a:p>
        </p:txBody>
      </p:sp>
      <p:sp>
        <p:nvSpPr>
          <p:cNvPr id="4" name="Slide Number Placeholder 3"/>
          <p:cNvSpPr>
            <a:spLocks noGrp="1"/>
          </p:cNvSpPr>
          <p:nvPr>
            <p:ph type="sldNum" sz="quarter" idx="5"/>
          </p:nvPr>
        </p:nvSpPr>
        <p:spPr/>
        <p:txBody>
          <a:bodyPr/>
          <a:lstStyle/>
          <a:p>
            <a:fld id="{CA6CDE8D-5C8C-4CEB-8086-70F298F6BBD0}" type="slidenum">
              <a:rPr lang="es-ES" smtClean="0"/>
              <a:t>2</a:t>
            </a:fld>
            <a:endParaRPr lang="es-ES"/>
          </a:p>
        </p:txBody>
      </p:sp>
    </p:spTree>
    <p:extLst>
      <p:ext uri="{BB962C8B-B14F-4D97-AF65-F5344CB8AC3E}">
        <p14:creationId xmlns:p14="http://schemas.microsoft.com/office/powerpoint/2010/main" val="454838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Ranking the importance of variables is also possible using this function. It returns a list with the numerical value of the importance of each variable and a graph.</a:t>
            </a:r>
          </a:p>
          <a:p>
            <a:endParaRPr lang="en-US" dirty="0"/>
          </a:p>
          <a:p>
            <a:r>
              <a:rPr lang="en-US" dirty="0"/>
              <a:t>This function can be used for the EAT</a:t>
            </a:r>
            <a:endParaRPr lang="es-ES" dirty="0"/>
          </a:p>
        </p:txBody>
      </p:sp>
      <p:sp>
        <p:nvSpPr>
          <p:cNvPr id="4" name="Slide Number Placeholder 3"/>
          <p:cNvSpPr>
            <a:spLocks noGrp="1"/>
          </p:cNvSpPr>
          <p:nvPr>
            <p:ph type="sldNum" sz="quarter" idx="5"/>
          </p:nvPr>
        </p:nvSpPr>
        <p:spPr/>
        <p:txBody>
          <a:bodyPr/>
          <a:lstStyle/>
          <a:p>
            <a:fld id="{CA6CDE8D-5C8C-4CEB-8086-70F298F6BBD0}" type="slidenum">
              <a:rPr lang="es-ES" smtClean="0"/>
              <a:t>20</a:t>
            </a:fld>
            <a:endParaRPr lang="es-ES"/>
          </a:p>
        </p:txBody>
      </p:sp>
    </p:spTree>
    <p:extLst>
      <p:ext uri="{BB962C8B-B14F-4D97-AF65-F5344CB8AC3E}">
        <p14:creationId xmlns:p14="http://schemas.microsoft.com/office/powerpoint/2010/main" val="162391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the RFEAT.</a:t>
            </a:r>
            <a:endParaRPr lang="es-ES" dirty="0"/>
          </a:p>
        </p:txBody>
      </p:sp>
      <p:sp>
        <p:nvSpPr>
          <p:cNvPr id="4" name="Slide Number Placeholder 3"/>
          <p:cNvSpPr>
            <a:spLocks noGrp="1"/>
          </p:cNvSpPr>
          <p:nvPr>
            <p:ph type="sldNum" sz="quarter" idx="5"/>
          </p:nvPr>
        </p:nvSpPr>
        <p:spPr/>
        <p:txBody>
          <a:bodyPr/>
          <a:lstStyle/>
          <a:p>
            <a:fld id="{CA6CDE8D-5C8C-4CEB-8086-70F298F6BBD0}" type="slidenum">
              <a:rPr lang="es-ES" smtClean="0"/>
              <a:t>21</a:t>
            </a:fld>
            <a:endParaRPr lang="es-ES"/>
          </a:p>
        </p:txBody>
      </p:sp>
    </p:spTree>
    <p:extLst>
      <p:ext uri="{BB962C8B-B14F-4D97-AF65-F5344CB8AC3E}">
        <p14:creationId xmlns:p14="http://schemas.microsoft.com/office/powerpoint/2010/main" val="314000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The efficiency scores are numerical values that indicate the degree of efficiency of a set of Decision Making Units (DMUs).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All these types of measures can be found in the literature on efficiency analysis. Therefore, they have all been included in our "eat" package.</a:t>
            </a:r>
          </a:p>
          <a:p>
            <a:endParaRPr lang="es-ES" dirty="0"/>
          </a:p>
        </p:txBody>
      </p:sp>
      <p:sp>
        <p:nvSpPr>
          <p:cNvPr id="4" name="Slide Number Placeholder 3"/>
          <p:cNvSpPr>
            <a:spLocks noGrp="1"/>
          </p:cNvSpPr>
          <p:nvPr>
            <p:ph type="sldNum" sz="quarter" idx="5"/>
          </p:nvPr>
        </p:nvSpPr>
        <p:spPr/>
        <p:txBody>
          <a:bodyPr/>
          <a:lstStyle/>
          <a:p>
            <a:fld id="{CA6CDE8D-5C8C-4CEB-8086-70F298F6BBD0}" type="slidenum">
              <a:rPr lang="es-ES" smtClean="0"/>
              <a:t>22</a:t>
            </a:fld>
            <a:endParaRPr lang="es-ES"/>
          </a:p>
        </p:txBody>
      </p:sp>
    </p:spTree>
    <p:extLst>
      <p:ext uri="{BB962C8B-B14F-4D97-AF65-F5344CB8AC3E}">
        <p14:creationId xmlns:p14="http://schemas.microsoft.com/office/powerpoint/2010/main" val="120360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efficiency of the EAT model we must indicate in the parameter "object" the EAT model we built at the beginning of the empirical case; then in "</a:t>
            </a:r>
            <a:r>
              <a:rPr lang="en-US" dirty="0" err="1"/>
              <a:t>scores_model</a:t>
            </a:r>
            <a:r>
              <a:rPr lang="en-US" dirty="0"/>
              <a:t>" indicate the type of efficiency measure we want to apply; and, finally, indicate if we want to calculate the efficiency of the FDH as well.</a:t>
            </a:r>
          </a:p>
        </p:txBody>
      </p:sp>
      <p:sp>
        <p:nvSpPr>
          <p:cNvPr id="4" name="Slide Number Placeholder 3"/>
          <p:cNvSpPr>
            <a:spLocks noGrp="1"/>
          </p:cNvSpPr>
          <p:nvPr>
            <p:ph type="sldNum" sz="quarter" idx="5"/>
          </p:nvPr>
        </p:nvSpPr>
        <p:spPr/>
        <p:txBody>
          <a:bodyPr/>
          <a:lstStyle/>
          <a:p>
            <a:fld id="{CA6CDE8D-5C8C-4CEB-8086-70F298F6BBD0}" type="slidenum">
              <a:rPr lang="es-ES" smtClean="0"/>
              <a:t>23</a:t>
            </a:fld>
            <a:endParaRPr lang="es-ES"/>
          </a:p>
        </p:txBody>
      </p:sp>
    </p:spTree>
    <p:extLst>
      <p:ext uri="{BB962C8B-B14F-4D97-AF65-F5344CB8AC3E}">
        <p14:creationId xmlns:p14="http://schemas.microsoft.com/office/powerpoint/2010/main" val="2022553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RF+EAT we would enter the RF+EAT model and if we want to calculate the efficiency of the FDH. In this case there is only one way to measure the efficiency, i.e. the BCC output orientation. </a:t>
            </a:r>
          </a:p>
        </p:txBody>
      </p:sp>
      <p:sp>
        <p:nvSpPr>
          <p:cNvPr id="4" name="Slide Number Placeholder 3"/>
          <p:cNvSpPr>
            <a:spLocks noGrp="1"/>
          </p:cNvSpPr>
          <p:nvPr>
            <p:ph type="sldNum" sz="quarter" idx="5"/>
          </p:nvPr>
        </p:nvSpPr>
        <p:spPr/>
        <p:txBody>
          <a:bodyPr/>
          <a:lstStyle/>
          <a:p>
            <a:fld id="{CA6CDE8D-5C8C-4CEB-8086-70F298F6BBD0}" type="slidenum">
              <a:rPr lang="es-ES" smtClean="0"/>
              <a:t>24</a:t>
            </a:fld>
            <a:endParaRPr lang="es-ES"/>
          </a:p>
        </p:txBody>
      </p:sp>
    </p:spTree>
    <p:extLst>
      <p:ext uri="{BB962C8B-B14F-4D97-AF65-F5344CB8AC3E}">
        <p14:creationId xmlns:p14="http://schemas.microsoft.com/office/powerpoint/2010/main" val="3200057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at the beginning, the package returns graphics such as the generated EAT tree, </a:t>
            </a:r>
            <a:endParaRPr lang="es-ES" dirty="0"/>
          </a:p>
        </p:txBody>
      </p:sp>
      <p:sp>
        <p:nvSpPr>
          <p:cNvPr id="4" name="Slide Number Placeholder 3"/>
          <p:cNvSpPr>
            <a:spLocks noGrp="1"/>
          </p:cNvSpPr>
          <p:nvPr>
            <p:ph type="sldNum" sz="quarter" idx="5"/>
          </p:nvPr>
        </p:nvSpPr>
        <p:spPr/>
        <p:txBody>
          <a:bodyPr/>
          <a:lstStyle/>
          <a:p>
            <a:fld id="{CA6CDE8D-5C8C-4CEB-8086-70F298F6BBD0}" type="slidenum">
              <a:rPr lang="es-ES" smtClean="0"/>
              <a:t>25</a:t>
            </a:fld>
            <a:endParaRPr lang="es-ES"/>
          </a:p>
        </p:txBody>
      </p:sp>
    </p:spTree>
    <p:extLst>
      <p:ext uri="{BB962C8B-B14F-4D97-AF65-F5344CB8AC3E}">
        <p14:creationId xmlns:p14="http://schemas.microsoft.com/office/powerpoint/2010/main" val="2707111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Out-Of-Bag error of the "k" trees generated by the RF+EAT.</a:t>
            </a:r>
            <a:endParaRPr lang="es-ES" dirty="0"/>
          </a:p>
        </p:txBody>
      </p:sp>
      <p:sp>
        <p:nvSpPr>
          <p:cNvPr id="4" name="Slide Number Placeholder 3"/>
          <p:cNvSpPr>
            <a:spLocks noGrp="1"/>
          </p:cNvSpPr>
          <p:nvPr>
            <p:ph type="sldNum" sz="quarter" idx="5"/>
          </p:nvPr>
        </p:nvSpPr>
        <p:spPr/>
        <p:txBody>
          <a:bodyPr/>
          <a:lstStyle/>
          <a:p>
            <a:fld id="{CA6CDE8D-5C8C-4CEB-8086-70F298F6BBD0}" type="slidenum">
              <a:rPr lang="es-ES" smtClean="0"/>
              <a:t>26</a:t>
            </a:fld>
            <a:endParaRPr lang="es-ES"/>
          </a:p>
        </p:txBody>
      </p:sp>
    </p:spTree>
    <p:extLst>
      <p:ext uri="{BB962C8B-B14F-4D97-AF65-F5344CB8AC3E}">
        <p14:creationId xmlns:p14="http://schemas.microsoft.com/office/powerpoint/2010/main" val="2679580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6CDE8D-5C8C-4CEB-8086-70F298F6BBD0}" type="slidenum">
              <a:rPr lang="es-ES" smtClean="0"/>
              <a:t>27</a:t>
            </a:fld>
            <a:endParaRPr lang="es-ES"/>
          </a:p>
        </p:txBody>
      </p:sp>
    </p:spTree>
    <p:extLst>
      <p:ext uri="{BB962C8B-B14F-4D97-AF65-F5344CB8AC3E}">
        <p14:creationId xmlns:p14="http://schemas.microsoft.com/office/powerpoint/2010/main" val="109333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conclude …</a:t>
            </a:r>
            <a:endParaRPr lang="en-GB" dirty="0"/>
          </a:p>
        </p:txBody>
      </p:sp>
      <p:sp>
        <p:nvSpPr>
          <p:cNvPr id="4" name="Slide Number Placeholder 3"/>
          <p:cNvSpPr>
            <a:spLocks noGrp="1"/>
          </p:cNvSpPr>
          <p:nvPr>
            <p:ph type="sldNum" sz="quarter" idx="5"/>
          </p:nvPr>
        </p:nvSpPr>
        <p:spPr/>
        <p:txBody>
          <a:bodyPr/>
          <a:lstStyle/>
          <a:p>
            <a:fld id="{CA6CDE8D-5C8C-4CEB-8086-70F298F6BBD0}" type="slidenum">
              <a:rPr lang="es-ES" smtClean="0"/>
              <a:t>28</a:t>
            </a:fld>
            <a:endParaRPr lang="es-ES"/>
          </a:p>
        </p:txBody>
      </p:sp>
    </p:spTree>
    <p:extLst>
      <p:ext uri="{BB962C8B-B14F-4D97-AF65-F5344CB8AC3E}">
        <p14:creationId xmlns:p14="http://schemas.microsoft.com/office/powerpoint/2010/main" val="681673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A6CDE8D-5C8C-4CEB-8086-70F298F6BBD0}" type="slidenum">
              <a:rPr lang="es-ES" smtClean="0"/>
              <a:t>29</a:t>
            </a:fld>
            <a:endParaRPr lang="es-ES"/>
          </a:p>
        </p:txBody>
      </p:sp>
    </p:spTree>
    <p:extLst>
      <p:ext uri="{BB962C8B-B14F-4D97-AF65-F5344CB8AC3E}">
        <p14:creationId xmlns:p14="http://schemas.microsoft.com/office/powerpoint/2010/main" val="2238655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6CDE8D-5C8C-4CEB-8086-70F298F6BBD0}" type="slidenum">
              <a:rPr lang="es-ES" smtClean="0"/>
              <a:t>3</a:t>
            </a:fld>
            <a:endParaRPr lang="es-ES"/>
          </a:p>
        </p:txBody>
      </p:sp>
    </p:spTree>
    <p:extLst>
      <p:ext uri="{BB962C8B-B14F-4D97-AF65-F5344CB8AC3E}">
        <p14:creationId xmlns:p14="http://schemas.microsoft.com/office/powerpoint/2010/main" val="6934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literature about:</a:t>
            </a:r>
          </a:p>
          <a:p>
            <a:r>
              <a:rPr lang="en-US" dirty="0"/>
              <a:t>     - How to estimate production frontiers</a:t>
            </a:r>
          </a:p>
          <a:p>
            <a:r>
              <a:rPr lang="en-US" dirty="0"/>
              <a:t>     - How to measure the technical efficiency of production units.</a:t>
            </a:r>
          </a:p>
          <a:p>
            <a:endParaRPr lang="en-US" dirty="0"/>
          </a:p>
          <a:p>
            <a:r>
              <a:rPr lang="en-US" dirty="0"/>
              <a:t>Efficiency Analysis does not consist of doing a regression to the mean in which given a cloud of points where there are inputs and outputs you calculate their average. Rather, the aim is to estimate production functions by estimating the extreme </a:t>
            </a:r>
            <a:r>
              <a:rPr lang="en-US" dirty="0" err="1"/>
              <a:t>behaviour</a:t>
            </a:r>
            <a:r>
              <a:rPr lang="en-US" dirty="0"/>
              <a:t> at the top in order to know how the data behaves in this X and Y relationship at the extreme level.</a:t>
            </a:r>
          </a:p>
          <a:p>
            <a:r>
              <a:rPr lang="en-US" dirty="0"/>
              <a:t>º</a:t>
            </a:r>
          </a:p>
          <a:p>
            <a:r>
              <a:rPr lang="en-US" dirty="0"/>
              <a:t>There are several techniques for this:</a:t>
            </a:r>
          </a:p>
          <a:p>
            <a:r>
              <a:rPr lang="en-US" dirty="0"/>
              <a:t>     - Non-parametric: DEA and FDH.</a:t>
            </a:r>
          </a:p>
          <a:p>
            <a:r>
              <a:rPr lang="en-US" dirty="0"/>
              <a:t>     - Parametric: Estimating Cobb-Douglas functions.</a:t>
            </a:r>
          </a:p>
          <a:p>
            <a:endParaRPr lang="en-US" dirty="0"/>
          </a:p>
          <a:p>
            <a:r>
              <a:rPr lang="en-US" dirty="0"/>
              <a:t>Moreover, there is a real interest in Efficiency Analysis because, for example, in Google Scholar there are more than one hundreds thousand contributions on DEA.</a:t>
            </a:r>
          </a:p>
          <a:p>
            <a:endParaRPr lang="en-US" dirty="0"/>
          </a:p>
          <a:p>
            <a:r>
              <a:rPr lang="en-US" dirty="0"/>
              <a:t>For this reason, we are going to focus on Non-Parametric Techniques, where DEA and FDH are the most important techniques.</a:t>
            </a:r>
          </a:p>
        </p:txBody>
      </p:sp>
      <p:sp>
        <p:nvSpPr>
          <p:cNvPr id="4" name="Slide Number Placeholder 3"/>
          <p:cNvSpPr>
            <a:spLocks noGrp="1"/>
          </p:cNvSpPr>
          <p:nvPr>
            <p:ph type="sldNum" sz="quarter" idx="5"/>
          </p:nvPr>
        </p:nvSpPr>
        <p:spPr/>
        <p:txBody>
          <a:bodyPr/>
          <a:lstStyle/>
          <a:p>
            <a:fld id="{CA6CDE8D-5C8C-4CEB-8086-70F298F6BBD0}" type="slidenum">
              <a:rPr lang="es-ES" smtClean="0"/>
              <a:t>4</a:t>
            </a:fld>
            <a:endParaRPr lang="es-ES"/>
          </a:p>
        </p:txBody>
      </p:sp>
    </p:spTree>
    <p:extLst>
      <p:ext uri="{BB962C8B-B14F-4D97-AF65-F5344CB8AC3E}">
        <p14:creationId xmlns:p14="http://schemas.microsoft.com/office/powerpoint/2010/main" val="374576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main objective is to </a:t>
            </a:r>
            <a:r>
              <a:rPr lang="en-US" dirty="0" err="1"/>
              <a:t>analyse</a:t>
            </a:r>
            <a:r>
              <a:rPr lang="en-US" dirty="0"/>
              <a:t> the efficiency of a set of observations, which are DMUs (Decision Making Units) that use several inputs to produce several outputs.</a:t>
            </a:r>
          </a:p>
          <a:p>
            <a:r>
              <a:rPr lang="en-US" dirty="0"/>
              <a:t>For example, companies that use capital and </a:t>
            </a:r>
            <a:r>
              <a:rPr lang="en-US" dirty="0" err="1"/>
              <a:t>labour</a:t>
            </a:r>
            <a:r>
              <a:rPr lang="en-US" dirty="0"/>
              <a:t> to produce shoes.</a:t>
            </a:r>
          </a:p>
          <a:p>
            <a:endParaRPr lang="en-US" dirty="0"/>
          </a:p>
          <a:p>
            <a:endParaRPr lang="en-US" dirty="0"/>
          </a:p>
          <a:p>
            <a:r>
              <a:rPr lang="en-US" dirty="0"/>
              <a:t>The relative efficiency of these DMUs is calculated as the distance from each of them to the production frontier. In the case of applying DEA, it would be up to the red line and, in the case of FDH, it would be up to the green line.</a:t>
            </a:r>
          </a:p>
        </p:txBody>
      </p:sp>
      <p:sp>
        <p:nvSpPr>
          <p:cNvPr id="4" name="Slide Number Placeholder 3"/>
          <p:cNvSpPr>
            <a:spLocks noGrp="1"/>
          </p:cNvSpPr>
          <p:nvPr>
            <p:ph type="sldNum" sz="quarter" idx="5"/>
          </p:nvPr>
        </p:nvSpPr>
        <p:spPr/>
        <p:txBody>
          <a:bodyPr/>
          <a:lstStyle/>
          <a:p>
            <a:fld id="{CA6CDE8D-5C8C-4CEB-8086-70F298F6BBD0}" type="slidenum">
              <a:rPr lang="es-ES" smtClean="0"/>
              <a:t>5</a:t>
            </a:fld>
            <a:endParaRPr lang="es-ES"/>
          </a:p>
        </p:txBody>
      </p:sp>
    </p:spTree>
    <p:extLst>
      <p:ext uri="{BB962C8B-B14F-4D97-AF65-F5344CB8AC3E}">
        <p14:creationId xmlns:p14="http://schemas.microsoft.com/office/powerpoint/2010/main" val="241336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techniques comply with the property of free disposability or </a:t>
            </a:r>
            <a:r>
              <a:rPr lang="en-US" dirty="0" err="1"/>
              <a:t>monoticity</a:t>
            </a:r>
            <a:r>
              <a:rPr lang="en-US" dirty="0"/>
              <a:t>, i.e. the production function does not decrease. However, only the DEA also complies with the convexity property. Therefore, we could see in this graph that the FDH could be the skeleton of the DEA.</a:t>
            </a:r>
          </a:p>
          <a:p>
            <a:endParaRPr lang="en-US" dirty="0"/>
          </a:p>
          <a:p>
            <a:r>
              <a:rPr lang="en-US" dirty="0"/>
              <a:t>These techniques, in a predictive context, have the problem of overfitting because they fit so closely to the observed data that they do not allow us to infer beyond the sample.</a:t>
            </a:r>
          </a:p>
          <a:p>
            <a:endParaRPr lang="en-US" dirty="0"/>
          </a:p>
          <a:p>
            <a:r>
              <a:rPr lang="en-US" dirty="0"/>
              <a:t>Therefore, last year, we proposed a new methodology that adapts these techniques to a Machine Learning technique that is able to solve the problem of overfitting because it uses a cross validation process.</a:t>
            </a:r>
          </a:p>
        </p:txBody>
      </p:sp>
      <p:sp>
        <p:nvSpPr>
          <p:cNvPr id="4" name="Slide Number Placeholder 3"/>
          <p:cNvSpPr>
            <a:spLocks noGrp="1"/>
          </p:cNvSpPr>
          <p:nvPr>
            <p:ph type="sldNum" sz="quarter" idx="5"/>
          </p:nvPr>
        </p:nvSpPr>
        <p:spPr/>
        <p:txBody>
          <a:bodyPr/>
          <a:lstStyle/>
          <a:p>
            <a:fld id="{CA6CDE8D-5C8C-4CEB-8086-70F298F6BBD0}" type="slidenum">
              <a:rPr lang="es-ES" smtClean="0"/>
              <a:t>6</a:t>
            </a:fld>
            <a:endParaRPr lang="es-ES"/>
          </a:p>
        </p:txBody>
      </p:sp>
    </p:spTree>
    <p:extLst>
      <p:ext uri="{BB962C8B-B14F-4D97-AF65-F5344CB8AC3E}">
        <p14:creationId xmlns:p14="http://schemas.microsoft.com/office/powerpoint/2010/main" val="653292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Specifically, this Machine learning technique is CART that works for both classification and regression, but due to the nature of the target variable we are working with, we only focus on regression.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And why CART? Because if you look at the estimates returned by the technique, it has a step shape similar to that of the FDH.</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That is why this Figure inspired us to study whether there was a relationship between FDH, from the world of Efficiency Analysis, and CART, from the world of Machine Learning. And, indeed, it turned out that there was.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addition, another advantage of CART is the </a:t>
            </a:r>
            <a:r>
              <a:rPr lang="en-US" dirty="0" err="1"/>
              <a:t>visualisation</a:t>
            </a:r>
            <a:r>
              <a:rPr lang="en-US" dirty="0"/>
              <a:t> of the estimates, as we can see them in the form of a tree.</a:t>
            </a:r>
          </a:p>
        </p:txBody>
      </p:sp>
      <p:sp>
        <p:nvSpPr>
          <p:cNvPr id="4" name="Slide Number Placeholder 3"/>
          <p:cNvSpPr>
            <a:spLocks noGrp="1"/>
          </p:cNvSpPr>
          <p:nvPr>
            <p:ph type="sldNum" sz="quarter" idx="5"/>
          </p:nvPr>
        </p:nvSpPr>
        <p:spPr/>
        <p:txBody>
          <a:bodyPr/>
          <a:lstStyle/>
          <a:p>
            <a:fld id="{CA6CDE8D-5C8C-4CEB-8086-70F298F6BBD0}" type="slidenum">
              <a:rPr lang="es-ES" smtClean="0"/>
              <a:t>7</a:t>
            </a:fld>
            <a:endParaRPr lang="es-ES"/>
          </a:p>
        </p:txBody>
      </p:sp>
    </p:spTree>
    <p:extLst>
      <p:ext uri="{BB962C8B-B14F-4D97-AF65-F5344CB8AC3E}">
        <p14:creationId xmlns:p14="http://schemas.microsoft.com/office/powerpoint/2010/main" val="127235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EAT also aims to define an estimator that ensures at each node the monotonicity property in the production function and, in turn, generates estimates that "envelop" the data on top of it, i.e. generate a tree-like method that results in a valid estimate of the production function, which is unknown, that gave rise to the sample data.</a:t>
            </a:r>
          </a:p>
          <a:p>
            <a:endParaRPr lang="en-US" dirty="0"/>
          </a:p>
          <a:p>
            <a:r>
              <a:rPr lang="en-US" dirty="0"/>
              <a:t>As we can see in this figure, the EAT does not over-fit the data so much that its predictive ability is greater. It is also closer to the theoretical production function, which is unknown (that is the discontinuous line).</a:t>
            </a:r>
          </a:p>
        </p:txBody>
      </p:sp>
      <p:sp>
        <p:nvSpPr>
          <p:cNvPr id="4" name="Slide Number Placeholder 3"/>
          <p:cNvSpPr>
            <a:spLocks noGrp="1"/>
          </p:cNvSpPr>
          <p:nvPr>
            <p:ph type="sldNum" sz="quarter" idx="5"/>
          </p:nvPr>
        </p:nvSpPr>
        <p:spPr/>
        <p:txBody>
          <a:bodyPr/>
          <a:lstStyle/>
          <a:p>
            <a:fld id="{CA6CDE8D-5C8C-4CEB-8086-70F298F6BBD0}" type="slidenum">
              <a:rPr lang="es-ES" smtClean="0"/>
              <a:t>8</a:t>
            </a:fld>
            <a:endParaRPr lang="es-ES"/>
          </a:p>
        </p:txBody>
      </p:sp>
    </p:spTree>
    <p:extLst>
      <p:ext uri="{BB962C8B-B14F-4D97-AF65-F5344CB8AC3E}">
        <p14:creationId xmlns:p14="http://schemas.microsoft.com/office/powerpoint/2010/main" val="3472090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like CART, has weaknesses such as low prediction robustness and high estimator variance.</a:t>
            </a:r>
          </a:p>
          <a:p>
            <a:r>
              <a:rPr lang="en-US" dirty="0"/>
              <a:t>Therefore, Random Forest comes into play, a Machine Learning technique to:</a:t>
            </a:r>
          </a:p>
          <a:p>
            <a:pPr marL="285750" indent="-285750">
              <a:buFontTx/>
              <a:buChar char="-"/>
            </a:pPr>
            <a:r>
              <a:rPr lang="en-US" dirty="0"/>
              <a:t>Better predictive performance. More robust predictions.</a:t>
            </a:r>
          </a:p>
          <a:p>
            <a:pPr marL="285750" indent="-285750">
              <a:buFontTx/>
              <a:buChar char="-"/>
            </a:pPr>
            <a:r>
              <a:rPr lang="en-US" dirty="0"/>
              <a:t>Determination of the importance of variables.</a:t>
            </a:r>
          </a:p>
          <a:p>
            <a:pPr marL="285750" indent="-285750">
              <a:buFontTx/>
              <a:buChar char="-"/>
            </a:pPr>
            <a:r>
              <a:rPr lang="en-GB" dirty="0"/>
              <a:t>Solution of the “curse of dimensionality”</a:t>
            </a:r>
          </a:p>
          <a:p>
            <a:pPr marL="285750" indent="-2857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CA6CDE8D-5C8C-4CEB-8086-70F298F6BBD0}" type="slidenum">
              <a:rPr lang="es-ES" smtClean="0"/>
              <a:t>9</a:t>
            </a:fld>
            <a:endParaRPr lang="es-ES"/>
          </a:p>
        </p:txBody>
      </p:sp>
    </p:spTree>
    <p:extLst>
      <p:ext uri="{BB962C8B-B14F-4D97-AF65-F5344CB8AC3E}">
        <p14:creationId xmlns:p14="http://schemas.microsoft.com/office/powerpoint/2010/main" val="971777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rgbClr val="636B6F"/>
        </a:solidFill>
        <a:effectLst/>
      </p:bgPr>
    </p:bg>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94"/>
            <a:ext cx="18288000" cy="10287000"/>
          </a:xfrm>
          <a:prstGeom prst="rect">
            <a:avLst/>
          </a:prstGeom>
        </p:spPr>
      </p:pic>
      <p:sp>
        <p:nvSpPr>
          <p:cNvPr id="12" name="Subtitle 2"/>
          <p:cNvSpPr>
            <a:spLocks noGrp="1"/>
          </p:cNvSpPr>
          <p:nvPr>
            <p:ph type="subTitle" idx="1" hasCustomPrompt="1"/>
          </p:nvPr>
        </p:nvSpPr>
        <p:spPr>
          <a:xfrm>
            <a:off x="17665" y="6325233"/>
            <a:ext cx="18270335" cy="1897041"/>
          </a:xfrm>
          <a:solidFill>
            <a:srgbClr val="921F30"/>
          </a:solidFill>
        </p:spPr>
        <p:txBody>
          <a:bodyPr anchor="ctr"/>
          <a:lstStyle>
            <a:lvl1pPr marL="0" indent="0" algn="ctr">
              <a:buNone/>
              <a:defRPr sz="3600" baseline="0">
                <a:solidFill>
                  <a:schemeClr val="bg1"/>
                </a:solidFill>
                <a:latin typeface="DIN" pitchFamily="50"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s-ES" dirty="0"/>
              <a:t>TÍTULO DEL EVENTO</a:t>
            </a:r>
          </a:p>
          <a:p>
            <a:r>
              <a:rPr lang="es-ES" dirty="0"/>
              <a:t>Lugar y fecha</a:t>
            </a:r>
            <a:endParaRPr lang="en-US" dirty="0"/>
          </a:p>
        </p:txBody>
      </p:sp>
      <p:sp>
        <p:nvSpPr>
          <p:cNvPr id="16" name="Título 15"/>
          <p:cNvSpPr>
            <a:spLocks noGrp="1"/>
          </p:cNvSpPr>
          <p:nvPr>
            <p:ph type="title" hasCustomPrompt="1"/>
          </p:nvPr>
        </p:nvSpPr>
        <p:spPr>
          <a:xfrm>
            <a:off x="1257300" y="629661"/>
            <a:ext cx="15773400" cy="3294639"/>
          </a:xfrm>
        </p:spPr>
        <p:txBody>
          <a:bodyPr>
            <a:noAutofit/>
          </a:bodyPr>
          <a:lstStyle>
            <a:lvl1pPr algn="ctr">
              <a:defRPr sz="8000" b="1" baseline="0">
                <a:solidFill>
                  <a:schemeClr val="bg1"/>
                </a:solidFill>
              </a:defRPr>
            </a:lvl1pPr>
          </a:lstStyle>
          <a:p>
            <a:r>
              <a:rPr lang="es-ES" dirty="0"/>
              <a:t>TÍTULO DE LA PRESENTACIÓN EN DOS REGLONES</a:t>
            </a:r>
          </a:p>
        </p:txBody>
      </p:sp>
      <p:sp>
        <p:nvSpPr>
          <p:cNvPr id="26" name="Marcador de texto 25"/>
          <p:cNvSpPr>
            <a:spLocks noGrp="1"/>
          </p:cNvSpPr>
          <p:nvPr>
            <p:ph type="body" sz="quarter" idx="10" hasCustomPrompt="1"/>
          </p:nvPr>
        </p:nvSpPr>
        <p:spPr>
          <a:xfrm>
            <a:off x="1266132" y="3929536"/>
            <a:ext cx="15773400" cy="2395697"/>
          </a:xfrm>
        </p:spPr>
        <p:txBody>
          <a:bodyPr anchor="ctr">
            <a:normAutofit/>
          </a:bodyPr>
          <a:lstStyle>
            <a:lvl1pPr marL="0" indent="0" algn="ctr">
              <a:buNone/>
              <a:defRPr sz="3600">
                <a:solidFill>
                  <a:schemeClr val="bg1"/>
                </a:solidFill>
              </a:defRPr>
            </a:lvl1pPr>
          </a:lstStyle>
          <a:p>
            <a:pPr lvl="0"/>
            <a:r>
              <a:rPr lang="es-ES" dirty="0"/>
              <a:t>Autores/as</a:t>
            </a:r>
          </a:p>
        </p:txBody>
      </p:sp>
      <p:pic>
        <p:nvPicPr>
          <p:cNvPr id="2" name="Imagen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9797" y="8411094"/>
            <a:ext cx="7888406" cy="1625269"/>
          </a:xfrm>
          <a:prstGeom prst="rect">
            <a:avLst/>
          </a:prstGeom>
        </p:spPr>
      </p:pic>
    </p:spTree>
    <p:extLst>
      <p:ext uri="{BB962C8B-B14F-4D97-AF65-F5344CB8AC3E}">
        <p14:creationId xmlns:p14="http://schemas.microsoft.com/office/powerpoint/2010/main" val="100213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lvl1pPr>
              <a:buClr>
                <a:srgbClr val="6A7276"/>
              </a:buClr>
              <a:defRPr/>
            </a:lvl1pPr>
            <a:lvl2pPr>
              <a:buClr>
                <a:srgbClr val="6A7276"/>
              </a:buClr>
              <a:defRPr/>
            </a:lvl2pPr>
            <a:lvl3pPr>
              <a:buClr>
                <a:srgbClr val="6A7276"/>
              </a:buClr>
              <a:defRPr/>
            </a:lvl3pPr>
            <a:lvl4pPr>
              <a:buClr>
                <a:srgbClr val="6A7276"/>
              </a:buClr>
              <a:defRPr/>
            </a:lvl4pPr>
            <a:lvl5pPr>
              <a:buClr>
                <a:srgbClr val="6A7276"/>
              </a:buClr>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cxnSp>
        <p:nvCxnSpPr>
          <p:cNvPr id="10" name="Conector recto 9"/>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1257300" y="547773"/>
            <a:ext cx="15773400" cy="1988651"/>
          </a:xfrm>
        </p:spPr>
        <p:txBody>
          <a:bodyPr/>
          <a:lstStyle>
            <a:lvl1pPr>
              <a:defRPr>
                <a:solidFill>
                  <a:srgbClr val="921F30"/>
                </a:solidFill>
              </a:defRPr>
            </a:lvl1pPr>
          </a:lstStyle>
          <a:p>
            <a:r>
              <a:rPr lang="es-ES" dirty="0"/>
              <a:t>Haga clic para modificar el estilo de título del patrón</a:t>
            </a:r>
            <a:endParaRPr lang="en-US" dirty="0"/>
          </a:p>
        </p:txBody>
      </p:sp>
      <p:cxnSp>
        <p:nvCxnSpPr>
          <p:cNvPr id="12" name="Conector recto 11"/>
          <p:cNvCxnSpPr/>
          <p:nvPr userDrawn="1"/>
        </p:nvCxnSpPr>
        <p:spPr>
          <a:xfrm flipH="1">
            <a:off x="0" y="2536424"/>
            <a:ext cx="18288000" cy="0"/>
          </a:xfrm>
          <a:prstGeom prst="line">
            <a:avLst/>
          </a:prstGeom>
          <a:ln w="57150">
            <a:solidFill>
              <a:srgbClr val="636B6F"/>
            </a:solidFill>
          </a:ln>
        </p:spPr>
        <p:style>
          <a:lnRef idx="1">
            <a:schemeClr val="accent1"/>
          </a:lnRef>
          <a:fillRef idx="0">
            <a:schemeClr val="accent1"/>
          </a:fillRef>
          <a:effectRef idx="0">
            <a:schemeClr val="accent1"/>
          </a:effectRef>
          <a:fontRef idx="minor">
            <a:schemeClr val="tx1"/>
          </a:fontRef>
        </p:style>
      </p:cxnSp>
      <p:sp>
        <p:nvSpPr>
          <p:cNvPr id="14"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pic>
        <p:nvPicPr>
          <p:cNvPr id="15" name="Imagen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269232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lvl1pPr>
              <a:defRPr>
                <a:solidFill>
                  <a:srgbClr val="921F30"/>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lvl1pPr>
              <a:buClr>
                <a:srgbClr val="636B6F"/>
              </a:buClr>
              <a:defRPr/>
            </a:lvl1pPr>
            <a:lvl2pPr>
              <a:buClr>
                <a:srgbClr val="636B6F"/>
              </a:buClr>
              <a:defRPr/>
            </a:lvl2pPr>
            <a:lvl3pPr>
              <a:buClr>
                <a:srgbClr val="636B6F"/>
              </a:buClr>
              <a:defRPr/>
            </a:lvl3pPr>
            <a:lvl4pPr>
              <a:buClr>
                <a:srgbClr val="636B6F"/>
              </a:buClr>
              <a:defRPr/>
            </a:lvl4pPr>
            <a:lvl5pPr>
              <a:buClr>
                <a:srgbClr val="636B6F"/>
              </a:buClr>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cxnSp>
        <p:nvCxnSpPr>
          <p:cNvPr id="10" name="Conector recto 9"/>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pic>
        <p:nvPicPr>
          <p:cNvPr id="13" name="Imagen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1949984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FINAL">
    <p:bg>
      <p:bgPr>
        <a:solidFill>
          <a:srgbClr val="636B6F"/>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94"/>
            <a:ext cx="18288000" cy="10287000"/>
          </a:xfrm>
          <a:prstGeom prst="rect">
            <a:avLst/>
          </a:prstGeom>
        </p:spPr>
      </p:pic>
      <p:sp>
        <p:nvSpPr>
          <p:cNvPr id="7" name="Subtitle 2"/>
          <p:cNvSpPr>
            <a:spLocks noGrp="1"/>
          </p:cNvSpPr>
          <p:nvPr>
            <p:ph type="subTitle" idx="1" hasCustomPrompt="1"/>
          </p:nvPr>
        </p:nvSpPr>
        <p:spPr>
          <a:xfrm>
            <a:off x="17665" y="1848483"/>
            <a:ext cx="18270335" cy="1897041"/>
          </a:xfrm>
          <a:solidFill>
            <a:srgbClr val="921F30"/>
          </a:solidFill>
        </p:spPr>
        <p:txBody>
          <a:bodyPr anchor="ctr"/>
          <a:lstStyle>
            <a:lvl1pPr marL="0" indent="0" algn="ctr">
              <a:buNone/>
              <a:defRPr sz="3600" baseline="0">
                <a:solidFill>
                  <a:schemeClr val="bg1"/>
                </a:solidFill>
                <a:latin typeface="DIN" pitchFamily="50"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s-ES" dirty="0"/>
              <a:t>TÍTULO DEL EVENTO</a:t>
            </a:r>
          </a:p>
          <a:p>
            <a:r>
              <a:rPr lang="es-ES" dirty="0"/>
              <a:t>Lugar y fecha</a:t>
            </a:r>
            <a:endParaRPr lang="en-US" dirty="0"/>
          </a:p>
        </p:txBody>
      </p:sp>
      <p:sp>
        <p:nvSpPr>
          <p:cNvPr id="10" name="Marcador de texto 9"/>
          <p:cNvSpPr>
            <a:spLocks noGrp="1"/>
          </p:cNvSpPr>
          <p:nvPr>
            <p:ph type="body" sz="quarter" idx="10" hasCustomPrompt="1"/>
          </p:nvPr>
        </p:nvSpPr>
        <p:spPr>
          <a:xfrm>
            <a:off x="676275" y="419100"/>
            <a:ext cx="16935450" cy="1428750"/>
          </a:xfrm>
        </p:spPr>
        <p:txBody>
          <a:bodyPr anchor="ctr"/>
          <a:lstStyle>
            <a:lvl1pPr marL="0" indent="0" algn="ctr">
              <a:buNone/>
              <a:defRPr baseline="0">
                <a:solidFill>
                  <a:schemeClr val="bg1"/>
                </a:solidFill>
              </a:defRPr>
            </a:lvl1pPr>
          </a:lstStyle>
          <a:p>
            <a:pPr lvl="0"/>
            <a:r>
              <a:rPr lang="es-ES" dirty="0"/>
              <a:t>Gracias por su atención</a:t>
            </a:r>
          </a:p>
        </p:txBody>
      </p:sp>
      <p:sp>
        <p:nvSpPr>
          <p:cNvPr id="12" name="CuadroTexto 11"/>
          <p:cNvSpPr txBox="1"/>
          <p:nvPr userDrawn="1"/>
        </p:nvSpPr>
        <p:spPr>
          <a:xfrm>
            <a:off x="0" y="5753100"/>
            <a:ext cx="18288000" cy="3000821"/>
          </a:xfrm>
          <a:prstGeom prst="rect">
            <a:avLst/>
          </a:prstGeom>
          <a:noFill/>
        </p:spPr>
        <p:txBody>
          <a:bodyPr wrap="square" rtlCol="0">
            <a:spAutoFit/>
          </a:bodyPr>
          <a:lstStyle/>
          <a:p>
            <a:pPr algn="ctr" fontAlgn="base"/>
            <a:r>
              <a:rPr lang="es-ES" sz="2700" b="0" i="0" kern="1200" dirty="0">
                <a:solidFill>
                  <a:schemeClr val="bg1">
                    <a:lumMod val="75000"/>
                  </a:schemeClr>
                </a:solidFill>
                <a:effectLst/>
                <a:latin typeface="DIN" pitchFamily="50" charset="0"/>
                <a:ea typeface="+mn-ea"/>
                <a:cs typeface="+mn-cs"/>
              </a:rPr>
              <a:t>Instituto Universitario de Investigación CIO</a:t>
            </a:r>
            <a:r>
              <a:rPr lang="es-ES" sz="2700" b="0" i="0" kern="1200" baseline="0" dirty="0">
                <a:solidFill>
                  <a:schemeClr val="bg1">
                    <a:lumMod val="75000"/>
                  </a:schemeClr>
                </a:solidFill>
                <a:effectLst/>
                <a:latin typeface="DIN" pitchFamily="50" charset="0"/>
                <a:ea typeface="+mn-ea"/>
                <a:cs typeface="+mn-cs"/>
              </a:rPr>
              <a:t> </a:t>
            </a:r>
            <a:r>
              <a:rPr lang="es-ES" sz="2700" b="0" i="0" kern="1200" dirty="0">
                <a:solidFill>
                  <a:schemeClr val="bg1">
                    <a:lumMod val="75000"/>
                  </a:schemeClr>
                </a:solidFill>
                <a:effectLst/>
                <a:latin typeface="DIN" pitchFamily="50" charset="0"/>
                <a:ea typeface="+mn-ea"/>
                <a:cs typeface="+mn-cs"/>
              </a:rPr>
              <a:t>Universidad Miguel Hernández de Elche</a:t>
            </a:r>
          </a:p>
          <a:p>
            <a:pPr algn="ctr" fontAlgn="base"/>
            <a:r>
              <a:rPr lang="es-ES" sz="2700" b="0" i="0" kern="1200" dirty="0">
                <a:solidFill>
                  <a:schemeClr val="bg1">
                    <a:lumMod val="75000"/>
                  </a:schemeClr>
                </a:solidFill>
                <a:effectLst/>
                <a:latin typeface="DIN" pitchFamily="50" charset="0"/>
                <a:ea typeface="+mn-ea"/>
                <a:cs typeface="+mn-cs"/>
              </a:rPr>
              <a:t>Avda. de la Universidad s/n – Edificio </a:t>
            </a:r>
            <a:r>
              <a:rPr lang="es-ES" sz="2700" b="0" i="0" kern="1200" dirty="0" err="1">
                <a:solidFill>
                  <a:schemeClr val="bg1">
                    <a:lumMod val="75000"/>
                  </a:schemeClr>
                </a:solidFill>
                <a:effectLst/>
                <a:latin typeface="DIN" pitchFamily="50" charset="0"/>
                <a:ea typeface="+mn-ea"/>
                <a:cs typeface="+mn-cs"/>
              </a:rPr>
              <a:t>Torretamarit</a:t>
            </a:r>
            <a:br>
              <a:rPr lang="es-ES" sz="2700" b="0" i="0" kern="1200" dirty="0">
                <a:solidFill>
                  <a:schemeClr val="bg1">
                    <a:lumMod val="75000"/>
                  </a:schemeClr>
                </a:solidFill>
                <a:effectLst/>
                <a:latin typeface="DIN" pitchFamily="50" charset="0"/>
                <a:ea typeface="+mn-ea"/>
                <a:cs typeface="+mn-cs"/>
              </a:rPr>
            </a:br>
            <a:r>
              <a:rPr lang="es-ES" sz="2700" b="0" i="0" kern="1200" dirty="0">
                <a:solidFill>
                  <a:schemeClr val="bg1">
                    <a:lumMod val="75000"/>
                  </a:schemeClr>
                </a:solidFill>
                <a:effectLst/>
                <a:latin typeface="DIN" pitchFamily="50" charset="0"/>
                <a:ea typeface="+mn-ea"/>
                <a:cs typeface="+mn-cs"/>
              </a:rPr>
              <a:t>03202 Elche (Alicante)</a:t>
            </a:r>
          </a:p>
          <a:p>
            <a:pPr algn="ctr" fontAlgn="base"/>
            <a:r>
              <a:rPr lang="es-ES" sz="2700" b="0" i="0" kern="1200" dirty="0">
                <a:solidFill>
                  <a:schemeClr val="bg1">
                    <a:lumMod val="75000"/>
                  </a:schemeClr>
                </a:solidFill>
                <a:effectLst/>
                <a:latin typeface="DIN" pitchFamily="50" charset="0"/>
                <a:ea typeface="+mn-ea"/>
                <a:cs typeface="+mn-cs"/>
              </a:rPr>
              <a:t>Teléfono: (+34) </a:t>
            </a:r>
            <a:r>
              <a:rPr lang="es-ES" sz="2700" b="1" i="0" kern="1200" dirty="0">
                <a:solidFill>
                  <a:schemeClr val="bg1"/>
                </a:solidFill>
                <a:effectLst/>
                <a:latin typeface="DIN" pitchFamily="50" charset="0"/>
                <a:ea typeface="+mn-ea"/>
                <a:cs typeface="+mn-cs"/>
              </a:rPr>
              <a:t>96 665 85 72 </a:t>
            </a:r>
            <a:r>
              <a:rPr lang="es-ES" sz="2700" b="0" i="0" kern="1200" dirty="0">
                <a:solidFill>
                  <a:schemeClr val="bg1">
                    <a:lumMod val="75000"/>
                  </a:schemeClr>
                </a:solidFill>
                <a:effectLst/>
                <a:latin typeface="DIN" pitchFamily="50" charset="0"/>
                <a:ea typeface="+mn-ea"/>
                <a:cs typeface="+mn-cs"/>
              </a:rPr>
              <a:t>- Fax: (+34) 96 665 87 15</a:t>
            </a:r>
          </a:p>
          <a:p>
            <a:pPr algn="ctr" fontAlgn="base"/>
            <a:endParaRPr lang="es-ES" sz="2700" b="0" i="0" kern="1200" dirty="0">
              <a:solidFill>
                <a:schemeClr val="bg1">
                  <a:lumMod val="75000"/>
                </a:schemeClr>
              </a:solidFill>
              <a:effectLst/>
              <a:latin typeface="DIN" pitchFamily="50" charset="0"/>
              <a:ea typeface="+mn-ea"/>
              <a:cs typeface="+mn-cs"/>
            </a:endParaRPr>
          </a:p>
          <a:p>
            <a:pPr algn="ctr" fontAlgn="base"/>
            <a:r>
              <a:rPr lang="es-ES" sz="5400" b="0" i="0" u="sng" kern="1200" dirty="0" err="1">
                <a:solidFill>
                  <a:schemeClr val="bg1"/>
                </a:solidFill>
                <a:effectLst/>
                <a:latin typeface="DIN" pitchFamily="50" charset="0"/>
                <a:ea typeface="+mn-ea"/>
                <a:cs typeface="+mn-cs"/>
              </a:rPr>
              <a:t>miriam.estevec</a:t>
            </a:r>
            <a:r>
              <a:rPr lang="es-ES" sz="5400" b="1" i="0" u="sng" kern="1200" dirty="0" err="1">
                <a:solidFill>
                  <a:schemeClr val="bg1"/>
                </a:solidFill>
                <a:effectLst/>
                <a:latin typeface="Candara" panose="020E0502030303020204" pitchFamily="34" charset="0"/>
                <a:ea typeface="+mn-ea"/>
                <a:cs typeface="+mn-cs"/>
              </a:rPr>
              <a:t>@</a:t>
            </a:r>
            <a:r>
              <a:rPr lang="es-ES" sz="5400" b="0" i="0" u="sng" kern="1200" dirty="0" err="1">
                <a:solidFill>
                  <a:schemeClr val="bg1"/>
                </a:solidFill>
                <a:effectLst/>
                <a:latin typeface="DIN" pitchFamily="50" charset="0"/>
                <a:ea typeface="+mn-ea"/>
                <a:cs typeface="+mn-cs"/>
              </a:rPr>
              <a:t>umh.es</a:t>
            </a:r>
            <a:endParaRPr lang="es-ES" sz="5400" dirty="0">
              <a:latin typeface="DIN" pitchFamily="50" charset="0"/>
            </a:endParaRPr>
          </a:p>
        </p:txBody>
      </p:sp>
      <p:pic>
        <p:nvPicPr>
          <p:cNvPr id="8" name="Imagen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9797" y="4057444"/>
            <a:ext cx="7888406" cy="1625269"/>
          </a:xfrm>
          <a:prstGeom prst="rect">
            <a:avLst/>
          </a:prstGeom>
        </p:spPr>
      </p:pic>
    </p:spTree>
    <p:extLst>
      <p:ext uri="{BB962C8B-B14F-4D97-AF65-F5344CB8AC3E}">
        <p14:creationId xmlns:p14="http://schemas.microsoft.com/office/powerpoint/2010/main" val="1865378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1F30"/>
                </a:solidFill>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p:txBody>
          <a:bodyPr/>
          <a:lstStyle>
            <a:lvl1pPr>
              <a:buClr>
                <a:srgbClr val="636B6F"/>
              </a:buClr>
              <a:defRPr/>
            </a:lvl1pPr>
            <a:lvl2pPr>
              <a:buClr>
                <a:srgbClr val="636B6F"/>
              </a:buClr>
              <a:defRPr/>
            </a:lvl2pPr>
            <a:lvl3pPr>
              <a:buClr>
                <a:srgbClr val="636B6F"/>
              </a:buClr>
              <a:defRPr/>
            </a:lvl3pPr>
            <a:lvl4pPr>
              <a:buClr>
                <a:srgbClr val="636B6F"/>
              </a:buClr>
              <a:defRPr/>
            </a:lvl4pPr>
            <a:lvl5pPr>
              <a:buClr>
                <a:srgbClr val="636B6F"/>
              </a:buClr>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cxnSp>
        <p:nvCxnSpPr>
          <p:cNvPr id="10" name="Conector recto 9"/>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userDrawn="1"/>
        </p:nvCxnSpPr>
        <p:spPr>
          <a:xfrm flipH="1">
            <a:off x="0" y="2536424"/>
            <a:ext cx="18288000" cy="0"/>
          </a:xfrm>
          <a:prstGeom prst="line">
            <a:avLst/>
          </a:prstGeom>
          <a:ln w="57150">
            <a:solidFill>
              <a:srgbClr val="636B6F"/>
            </a:solidFill>
          </a:ln>
        </p:spPr>
        <p:style>
          <a:lnRef idx="1">
            <a:schemeClr val="accent1"/>
          </a:lnRef>
          <a:fillRef idx="0">
            <a:schemeClr val="accent1"/>
          </a:fillRef>
          <a:effectRef idx="0">
            <a:schemeClr val="accent1"/>
          </a:effectRef>
          <a:fontRef idx="minor">
            <a:schemeClr val="tx1"/>
          </a:fontRef>
        </p:style>
      </p:cxnSp>
      <p:pic>
        <p:nvPicPr>
          <p:cNvPr id="4" name="Imagen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992290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2286000" y="2843862"/>
            <a:ext cx="13716000" cy="3581953"/>
          </a:xfrm>
          <a:solidFill>
            <a:srgbClr val="636B6F"/>
          </a:solidFill>
        </p:spPr>
        <p:txBody>
          <a:bodyPr anchor="b">
            <a:normAutofit/>
          </a:bodyPr>
          <a:lstStyle>
            <a:lvl1pPr algn="ctr">
              <a:defRPr sz="8800">
                <a:solidFill>
                  <a:schemeClr val="bg1"/>
                </a:solidFill>
                <a:latin typeface="DIN" pitchFamily="50" charset="0"/>
              </a:defRPr>
            </a:lvl1pPr>
          </a:lstStyle>
          <a:p>
            <a:r>
              <a:rPr lang="es-ES" dirty="0"/>
              <a:t>Haga clic para modificar el estilo de título del patrón</a:t>
            </a:r>
            <a:endParaRPr lang="en-US" dirty="0"/>
          </a:p>
        </p:txBody>
      </p:sp>
      <p:sp>
        <p:nvSpPr>
          <p:cNvPr id="8" name="Subtitle 2"/>
          <p:cNvSpPr>
            <a:spLocks noGrp="1"/>
          </p:cNvSpPr>
          <p:nvPr>
            <p:ph type="subTitle" idx="1"/>
          </p:nvPr>
        </p:nvSpPr>
        <p:spPr>
          <a:xfrm>
            <a:off x="2286000" y="6564573"/>
            <a:ext cx="13716000" cy="1323344"/>
          </a:xfrm>
          <a:solidFill>
            <a:srgbClr val="921F30"/>
          </a:solidFill>
        </p:spPr>
        <p:txBody>
          <a:bodyPr anchor="ctr"/>
          <a:lstStyle>
            <a:lvl1pPr marL="0" indent="0" algn="ctr">
              <a:buNone/>
              <a:defRPr sz="3600">
                <a:solidFill>
                  <a:schemeClr val="bg1"/>
                </a:solidFill>
                <a:latin typeface="DIN" pitchFamily="50"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s-ES" dirty="0"/>
              <a:t>Haga clic para editar el estilo de subtítulo del patrón</a:t>
            </a:r>
            <a:endParaRPr lang="en-US" dirty="0"/>
          </a:p>
        </p:txBody>
      </p:sp>
      <p:cxnSp>
        <p:nvCxnSpPr>
          <p:cNvPr id="12" name="Conector recto 11"/>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sp>
        <p:nvSpPr>
          <p:cNvPr id="14"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pic>
        <p:nvPicPr>
          <p:cNvPr id="15" name="Imagen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1990778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57300" y="2738860"/>
            <a:ext cx="7772400" cy="6528015"/>
          </a:xfrm>
        </p:spPr>
        <p:txBody>
          <a:bodyPr/>
          <a:lstStyle>
            <a:lvl1pPr>
              <a:buClr>
                <a:srgbClr val="636B6F"/>
              </a:buClr>
              <a:defRPr/>
            </a:lvl1pPr>
            <a:lvl2pPr>
              <a:buClr>
                <a:srgbClr val="636B6F"/>
              </a:buClr>
              <a:defRPr/>
            </a:lvl2pPr>
            <a:lvl3pPr>
              <a:buClr>
                <a:srgbClr val="636B6F"/>
              </a:buClr>
              <a:defRPr/>
            </a:lvl3pPr>
            <a:lvl4pPr>
              <a:buClr>
                <a:srgbClr val="636B6F"/>
              </a:buClr>
              <a:defRPr/>
            </a:lvl4pPr>
            <a:lvl5pPr>
              <a:buClr>
                <a:srgbClr val="636B6F"/>
              </a:buClr>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cxnSp>
        <p:nvCxnSpPr>
          <p:cNvPr id="11" name="Conector recto 10"/>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1257300" y="547773"/>
            <a:ext cx="15773400" cy="1988651"/>
          </a:xfrm>
        </p:spPr>
        <p:txBody>
          <a:bodyPr/>
          <a:lstStyle>
            <a:lvl1pPr>
              <a:defRPr>
                <a:solidFill>
                  <a:srgbClr val="921F30"/>
                </a:solidFill>
              </a:defRPr>
            </a:lvl1pPr>
          </a:lstStyle>
          <a:p>
            <a:r>
              <a:rPr lang="es-ES" dirty="0"/>
              <a:t>Haga clic para modificar el estilo de título del patrón</a:t>
            </a:r>
            <a:endParaRPr lang="en-US" dirty="0"/>
          </a:p>
        </p:txBody>
      </p:sp>
      <p:cxnSp>
        <p:nvCxnSpPr>
          <p:cNvPr id="13" name="Conector recto 12"/>
          <p:cNvCxnSpPr/>
          <p:nvPr userDrawn="1"/>
        </p:nvCxnSpPr>
        <p:spPr>
          <a:xfrm flipH="1">
            <a:off x="0" y="2536424"/>
            <a:ext cx="18288000" cy="0"/>
          </a:xfrm>
          <a:prstGeom prst="line">
            <a:avLst/>
          </a:prstGeom>
          <a:ln w="57150">
            <a:solidFill>
              <a:srgbClr val="636B6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sz="half" idx="13"/>
          </p:nvPr>
        </p:nvSpPr>
        <p:spPr>
          <a:xfrm>
            <a:off x="9258300" y="2738859"/>
            <a:ext cx="7772400" cy="6528015"/>
          </a:xfrm>
        </p:spPr>
        <p:txBody>
          <a:bodyPr/>
          <a:lstStyle>
            <a:lvl1pPr>
              <a:buClr>
                <a:srgbClr val="636B6F"/>
              </a:buClr>
              <a:defRPr/>
            </a:lvl1pPr>
            <a:lvl2pPr>
              <a:buClr>
                <a:srgbClr val="636B6F"/>
              </a:buClr>
              <a:defRPr/>
            </a:lvl2pPr>
            <a:lvl3pPr>
              <a:buClr>
                <a:srgbClr val="636B6F"/>
              </a:buClr>
              <a:defRPr/>
            </a:lvl3pPr>
            <a:lvl4pPr>
              <a:buClr>
                <a:srgbClr val="636B6F"/>
              </a:buClr>
              <a:defRPr/>
            </a:lvl4pPr>
            <a:lvl5pPr>
              <a:buClr>
                <a:srgbClr val="636B6F"/>
              </a:buClr>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6"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pic>
        <p:nvPicPr>
          <p:cNvPr id="17" name="Imagen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527237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59683" y="2605306"/>
            <a:ext cx="7770017" cy="1207479"/>
          </a:xfrm>
          <a:solidFill>
            <a:srgbClr val="636B6F"/>
          </a:solidFill>
        </p:spPr>
        <p:txBody>
          <a:bodyPr anchor="b"/>
          <a:lstStyle>
            <a:lvl1pPr marL="0" indent="0">
              <a:buNone/>
              <a:defRPr sz="3600" b="1">
                <a:solidFill>
                  <a:schemeClr val="bg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dirty="0"/>
              <a:t>Editar el estilo de texto del patrón</a:t>
            </a:r>
          </a:p>
        </p:txBody>
      </p:sp>
      <p:sp>
        <p:nvSpPr>
          <p:cNvPr id="10" name="Title 1"/>
          <p:cNvSpPr>
            <a:spLocks noGrp="1"/>
          </p:cNvSpPr>
          <p:nvPr>
            <p:ph type="title"/>
          </p:nvPr>
        </p:nvSpPr>
        <p:spPr>
          <a:xfrm>
            <a:off x="1257300" y="547773"/>
            <a:ext cx="15773400" cy="1988651"/>
          </a:xfrm>
        </p:spPr>
        <p:txBody>
          <a:bodyPr/>
          <a:lstStyle>
            <a:lvl1pPr>
              <a:defRPr>
                <a:solidFill>
                  <a:srgbClr val="921F30"/>
                </a:solidFill>
              </a:defRPr>
            </a:lvl1pPr>
          </a:lstStyle>
          <a:p>
            <a:r>
              <a:rPr lang="es-ES" dirty="0"/>
              <a:t>Haga clic para modificar el estilo de título del patrón</a:t>
            </a:r>
            <a:endParaRPr lang="en-US" dirty="0"/>
          </a:p>
        </p:txBody>
      </p:sp>
      <p:cxnSp>
        <p:nvCxnSpPr>
          <p:cNvPr id="11" name="Conector recto 10"/>
          <p:cNvCxnSpPr/>
          <p:nvPr userDrawn="1"/>
        </p:nvCxnSpPr>
        <p:spPr>
          <a:xfrm flipH="1">
            <a:off x="0" y="2536424"/>
            <a:ext cx="18288000" cy="0"/>
          </a:xfrm>
          <a:prstGeom prst="line">
            <a:avLst/>
          </a:prstGeom>
          <a:ln w="57150">
            <a:solidFill>
              <a:srgbClr val="636B6F"/>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sz="half" idx="13"/>
          </p:nvPr>
        </p:nvSpPr>
        <p:spPr>
          <a:xfrm>
            <a:off x="1257300" y="3812785"/>
            <a:ext cx="7772400" cy="5454090"/>
          </a:xfrm>
        </p:spPr>
        <p:txBody>
          <a:bodyPr/>
          <a:lstStyle>
            <a:lvl1pPr>
              <a:buClr>
                <a:srgbClr val="636B6F"/>
              </a:buClr>
              <a:defRPr/>
            </a:lvl1pPr>
            <a:lvl2pPr>
              <a:buClr>
                <a:srgbClr val="636B6F"/>
              </a:buClr>
              <a:defRPr/>
            </a:lvl2pPr>
            <a:lvl3pPr>
              <a:buClr>
                <a:srgbClr val="636B6F"/>
              </a:buClr>
              <a:defRPr/>
            </a:lvl3pPr>
            <a:lvl4pPr>
              <a:buClr>
                <a:srgbClr val="636B6F"/>
              </a:buClr>
              <a:defRPr/>
            </a:lvl4pPr>
            <a:lvl5pPr>
              <a:buClr>
                <a:srgbClr val="636B6F"/>
              </a:buClr>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3" name="Text Placeholder 2"/>
          <p:cNvSpPr>
            <a:spLocks noGrp="1"/>
          </p:cNvSpPr>
          <p:nvPr>
            <p:ph type="body" idx="14"/>
          </p:nvPr>
        </p:nvSpPr>
        <p:spPr>
          <a:xfrm>
            <a:off x="9260683" y="2605306"/>
            <a:ext cx="7770017" cy="1207479"/>
          </a:xfrm>
          <a:solidFill>
            <a:srgbClr val="636B6F"/>
          </a:solidFill>
        </p:spPr>
        <p:txBody>
          <a:bodyPr anchor="b"/>
          <a:lstStyle>
            <a:lvl1pPr marL="0" indent="0">
              <a:buNone/>
              <a:defRPr sz="3600" b="1">
                <a:solidFill>
                  <a:schemeClr val="bg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Editar el estilo de texto del patrón</a:t>
            </a:r>
          </a:p>
        </p:txBody>
      </p:sp>
      <p:sp>
        <p:nvSpPr>
          <p:cNvPr id="14" name="Content Placeholder 2"/>
          <p:cNvSpPr>
            <a:spLocks noGrp="1"/>
          </p:cNvSpPr>
          <p:nvPr>
            <p:ph sz="half" idx="15"/>
          </p:nvPr>
        </p:nvSpPr>
        <p:spPr>
          <a:xfrm>
            <a:off x="9258300" y="3812785"/>
            <a:ext cx="7772400" cy="5454090"/>
          </a:xfrm>
        </p:spPr>
        <p:txBody>
          <a:bodyPr/>
          <a:lstStyle>
            <a:lvl1pPr>
              <a:buClr>
                <a:srgbClr val="636B6F"/>
              </a:buClr>
              <a:defRPr/>
            </a:lvl1pPr>
            <a:lvl2pPr>
              <a:buClr>
                <a:srgbClr val="636B6F"/>
              </a:buClr>
              <a:defRPr/>
            </a:lvl2pPr>
            <a:lvl3pPr>
              <a:buClr>
                <a:srgbClr val="636B6F"/>
              </a:buClr>
              <a:defRPr/>
            </a:lvl3pPr>
            <a:lvl4pPr>
              <a:buClr>
                <a:srgbClr val="636B6F"/>
              </a:buClr>
              <a:defRPr/>
            </a:lvl4pPr>
            <a:lvl5pPr>
              <a:buClr>
                <a:srgbClr val="636B6F"/>
              </a:buClr>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cxnSp>
        <p:nvCxnSpPr>
          <p:cNvPr id="18" name="Conector recto 17"/>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sp>
        <p:nvSpPr>
          <p:cNvPr id="20"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pic>
        <p:nvPicPr>
          <p:cNvPr id="21" name="Imagen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19494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Title 1"/>
          <p:cNvSpPr>
            <a:spLocks noGrp="1"/>
          </p:cNvSpPr>
          <p:nvPr>
            <p:ph type="title"/>
          </p:nvPr>
        </p:nvSpPr>
        <p:spPr>
          <a:xfrm>
            <a:off x="1257300" y="547773"/>
            <a:ext cx="15773400" cy="1988651"/>
          </a:xfrm>
        </p:spPr>
        <p:txBody>
          <a:bodyPr/>
          <a:lstStyle>
            <a:lvl1pPr>
              <a:defRPr>
                <a:solidFill>
                  <a:srgbClr val="921F30"/>
                </a:solidFill>
              </a:defRPr>
            </a:lvl1pPr>
          </a:lstStyle>
          <a:p>
            <a:r>
              <a:rPr lang="es-ES" dirty="0"/>
              <a:t>Haga clic para modificar el estilo de título del patrón</a:t>
            </a:r>
            <a:endParaRPr lang="en-US" dirty="0"/>
          </a:p>
        </p:txBody>
      </p:sp>
      <p:cxnSp>
        <p:nvCxnSpPr>
          <p:cNvPr id="10" name="Conector recto 9"/>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userDrawn="1"/>
        </p:nvCxnSpPr>
        <p:spPr>
          <a:xfrm flipH="1">
            <a:off x="0" y="2536424"/>
            <a:ext cx="18288000" cy="0"/>
          </a:xfrm>
          <a:prstGeom prst="line">
            <a:avLst/>
          </a:prstGeom>
          <a:ln w="57150">
            <a:solidFill>
              <a:srgbClr val="636B6F"/>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pic>
        <p:nvPicPr>
          <p:cNvPr id="14" name="Imagen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97967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8" name="Conector recto 7"/>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1429832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a:solidFill>
            <a:srgbClr val="921F30"/>
          </a:solidFill>
        </p:spPr>
        <p:txBody>
          <a:bodyPr anchor="b"/>
          <a:lstStyle>
            <a:lvl1pPr>
              <a:defRPr sz="48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774782" y="685906"/>
            <a:ext cx="9258300" cy="8107027"/>
          </a:xfrm>
        </p:spPr>
        <p:txBody>
          <a:bodyPr/>
          <a:lstStyle>
            <a:lvl1pPr>
              <a:buClr>
                <a:srgbClr val="636B6F"/>
              </a:buClr>
              <a:defRPr sz="4800"/>
            </a:lvl1pPr>
            <a:lvl2pPr>
              <a:buClr>
                <a:srgbClr val="636B6F"/>
              </a:buClr>
              <a:defRPr sz="4200"/>
            </a:lvl2pPr>
            <a:lvl3pPr>
              <a:buClr>
                <a:srgbClr val="636B6F"/>
              </a:buClr>
              <a:defRPr sz="3600"/>
            </a:lvl3pPr>
            <a:lvl4pPr>
              <a:buClr>
                <a:srgbClr val="636B6F"/>
              </a:buClr>
              <a:defRPr sz="3000"/>
            </a:lvl4pPr>
            <a:lvl5pPr>
              <a:buClr>
                <a:srgbClr val="636B6F"/>
              </a:buClr>
              <a:defRPr sz="3000"/>
            </a:lvl5pPr>
            <a:lvl6pPr>
              <a:defRPr sz="3000"/>
            </a:lvl6pPr>
            <a:lvl7pPr>
              <a:defRPr sz="3000"/>
            </a:lvl7pPr>
            <a:lvl8pPr>
              <a:defRPr sz="3000"/>
            </a:lvl8pPr>
            <a:lvl9pPr>
              <a:defRPr sz="3000"/>
            </a:lvl9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Editar el estilo de texto del patrón</a:t>
            </a:r>
          </a:p>
        </p:txBody>
      </p:sp>
      <p:cxnSp>
        <p:nvCxnSpPr>
          <p:cNvPr id="11" name="Conector recto 10"/>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pic>
        <p:nvPicPr>
          <p:cNvPr id="14" name="Imagen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2625352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Editar el estilo de texto del patrón</a:t>
            </a:r>
          </a:p>
        </p:txBody>
      </p:sp>
      <p:cxnSp>
        <p:nvCxnSpPr>
          <p:cNvPr id="11" name="Conector recto 10"/>
          <p:cNvCxnSpPr/>
          <p:nvPr userDrawn="1"/>
        </p:nvCxnSpPr>
        <p:spPr>
          <a:xfrm flipH="1">
            <a:off x="0" y="9495053"/>
            <a:ext cx="18288000" cy="0"/>
          </a:xfrm>
          <a:prstGeom prst="line">
            <a:avLst/>
          </a:prstGeom>
          <a:ln w="76200">
            <a:solidFill>
              <a:srgbClr val="921F30"/>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1259683" y="685906"/>
            <a:ext cx="5898356" cy="2400671"/>
          </a:xfrm>
          <a:solidFill>
            <a:srgbClr val="636B6F"/>
          </a:solidFill>
        </p:spPr>
        <p:txBody>
          <a:bodyPr anchor="b"/>
          <a:lstStyle>
            <a:lvl1pPr>
              <a:defRPr sz="4800">
                <a:solidFill>
                  <a:schemeClr val="bg1"/>
                </a:solidFill>
              </a:defRPr>
            </a:lvl1pPr>
          </a:lstStyle>
          <a:p>
            <a:r>
              <a:rPr lang="es-ES"/>
              <a:t>Haga clic para modificar el estilo de título del patrón</a:t>
            </a:r>
            <a:endParaRPr lang="en-US" dirty="0"/>
          </a:p>
        </p:txBody>
      </p:sp>
      <p:sp>
        <p:nvSpPr>
          <p:cNvPr id="13" name="Content Placeholder 2"/>
          <p:cNvSpPr>
            <a:spLocks noGrp="1"/>
          </p:cNvSpPr>
          <p:nvPr>
            <p:ph idx="1"/>
          </p:nvPr>
        </p:nvSpPr>
        <p:spPr>
          <a:xfrm>
            <a:off x="7774782" y="685906"/>
            <a:ext cx="9258300" cy="8107027"/>
          </a:xfrm>
        </p:spPr>
        <p:txBody>
          <a:bodyPr/>
          <a:lstStyle>
            <a:lvl1pPr>
              <a:buClr>
                <a:srgbClr val="636B6F"/>
              </a:buClr>
              <a:defRPr sz="4800"/>
            </a:lvl1pPr>
            <a:lvl2pPr>
              <a:buClr>
                <a:srgbClr val="636B6F"/>
              </a:buClr>
              <a:defRPr sz="4200"/>
            </a:lvl2pPr>
            <a:lvl3pPr>
              <a:buClr>
                <a:srgbClr val="636B6F"/>
              </a:buClr>
              <a:defRPr sz="3600"/>
            </a:lvl3pPr>
            <a:lvl4pPr>
              <a:buClr>
                <a:srgbClr val="636B6F"/>
              </a:buClr>
              <a:defRPr sz="3000"/>
            </a:lvl4pPr>
            <a:lvl5pPr>
              <a:buClr>
                <a:srgbClr val="636B6F"/>
              </a:buClr>
              <a:defRPr sz="3000"/>
            </a:lvl5pPr>
            <a:lvl6pPr>
              <a:defRPr sz="3000"/>
            </a:lvl6pPr>
            <a:lvl7pPr>
              <a:defRPr sz="3000"/>
            </a:lvl7pPr>
            <a:lvl8pPr>
              <a:defRPr sz="3000"/>
            </a:lvl8pPr>
            <a:lvl9pPr>
              <a:defRPr sz="3000"/>
            </a:lvl9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5" name="Slide Number Placeholder 5"/>
          <p:cNvSpPr>
            <a:spLocks noGrp="1"/>
          </p:cNvSpPr>
          <p:nvPr>
            <p:ph type="sldNum" sz="quarter" idx="12"/>
          </p:nvPr>
        </p:nvSpPr>
        <p:spPr>
          <a:xfrm>
            <a:off x="264428" y="9628939"/>
            <a:ext cx="1134184" cy="547772"/>
          </a:xfrm>
        </p:spPr>
        <p:txBody>
          <a:bodyPr/>
          <a:lstStyle>
            <a:lvl1pPr algn="l">
              <a:defRPr>
                <a:solidFill>
                  <a:srgbClr val="636B6F"/>
                </a:solidFill>
                <a:latin typeface="DIN" pitchFamily="50" charset="0"/>
              </a:defRPr>
            </a:lvl1pPr>
          </a:lstStyle>
          <a:p>
            <a:fld id="{DBFF9636-A71C-488A-89F8-02E08556F10C}" type="slidenum">
              <a:rPr lang="es-ES" smtClean="0"/>
              <a:pPr/>
              <a:t>‹#›</a:t>
            </a:fld>
            <a:endParaRPr lang="es-ES" dirty="0"/>
          </a:p>
        </p:txBody>
      </p:sp>
      <p:pic>
        <p:nvPicPr>
          <p:cNvPr id="16" name="Imagen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9725" y="9560699"/>
            <a:ext cx="3201672" cy="659649"/>
          </a:xfrm>
          <a:prstGeom prst="rect">
            <a:avLst/>
          </a:prstGeom>
        </p:spPr>
      </p:pic>
    </p:spTree>
    <p:extLst>
      <p:ext uri="{BB962C8B-B14F-4D97-AF65-F5344CB8AC3E}">
        <p14:creationId xmlns:p14="http://schemas.microsoft.com/office/powerpoint/2010/main" val="1077080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773"/>
            <a:ext cx="15773400" cy="198865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7300" y="2738860"/>
            <a:ext cx="15773400" cy="6528015"/>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7300" y="9535998"/>
            <a:ext cx="4114800" cy="547772"/>
          </a:xfrm>
          <a:prstGeom prst="rect">
            <a:avLst/>
          </a:prstGeom>
        </p:spPr>
        <p:txBody>
          <a:bodyPr vert="horz" lIns="91440" tIns="45720" rIns="91440" bIns="45720" rtlCol="0" anchor="ctr"/>
          <a:lstStyle>
            <a:lvl1pPr algn="l">
              <a:defRPr sz="1800">
                <a:solidFill>
                  <a:srgbClr val="636B6F"/>
                </a:solidFill>
              </a:defRPr>
            </a:lvl1pPr>
          </a:lstStyle>
          <a:p>
            <a:endParaRPr lang="es-ES"/>
          </a:p>
        </p:txBody>
      </p:sp>
      <p:sp>
        <p:nvSpPr>
          <p:cNvPr id="6" name="Slide Number Placeholder 5"/>
          <p:cNvSpPr>
            <a:spLocks noGrp="1"/>
          </p:cNvSpPr>
          <p:nvPr>
            <p:ph type="sldNum" sz="quarter" idx="4"/>
          </p:nvPr>
        </p:nvSpPr>
        <p:spPr>
          <a:xfrm>
            <a:off x="12915900" y="9535998"/>
            <a:ext cx="4114800" cy="547772"/>
          </a:xfrm>
          <a:prstGeom prst="rect">
            <a:avLst/>
          </a:prstGeom>
        </p:spPr>
        <p:txBody>
          <a:bodyPr vert="horz" lIns="91440" tIns="45720" rIns="91440" bIns="45720" rtlCol="0" anchor="ctr"/>
          <a:lstStyle>
            <a:lvl1pPr algn="r">
              <a:defRPr sz="1800">
                <a:solidFill>
                  <a:srgbClr val="636B6F"/>
                </a:solidFill>
                <a:latin typeface="DIN" pitchFamily="50" charset="0"/>
              </a:defRPr>
            </a:lvl1pPr>
          </a:lstStyle>
          <a:p>
            <a:fld id="{DBFF9636-A71C-488A-89F8-02E08556F10C}" type="slidenum">
              <a:rPr lang="es-ES" smtClean="0"/>
              <a:pPr/>
              <a:t>‹#›</a:t>
            </a:fld>
            <a:endParaRPr lang="es-ES"/>
          </a:p>
        </p:txBody>
      </p:sp>
    </p:spTree>
    <p:extLst>
      <p:ext uri="{BB962C8B-B14F-4D97-AF65-F5344CB8AC3E}">
        <p14:creationId xmlns:p14="http://schemas.microsoft.com/office/powerpoint/2010/main" val="2861485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1371600" rtl="0" eaLnBrk="1" latinLnBrk="0" hangingPunct="1">
        <a:lnSpc>
          <a:spcPct val="90000"/>
        </a:lnSpc>
        <a:spcBef>
          <a:spcPct val="0"/>
        </a:spcBef>
        <a:buNone/>
        <a:defRPr sz="6600" kern="1200">
          <a:solidFill>
            <a:schemeClr val="tx1"/>
          </a:solidFill>
          <a:latin typeface="DIN" pitchFamily="50"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DIN" pitchFamily="50" charset="0"/>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DIN" pitchFamily="50" charset="0"/>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DIN" pitchFamily="50" charset="0"/>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DIN" pitchFamily="50" charset="0"/>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DIN" pitchFamily="50"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6.e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10" Type="http://schemas.openxmlformats.org/officeDocument/2006/relationships/image" Target="../media/image8.png"/><Relationship Id="rId4" Type="http://schemas.openxmlformats.org/officeDocument/2006/relationships/oleObject" Target="../embeddings/oleObject1.bin"/><Relationship Id="rId9"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6.xml"/><Relationship Id="rId7" Type="http://schemas.openxmlformats.org/officeDocument/2006/relationships/image" Target="../media/image10.emf"/><Relationship Id="rId12"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2.emf"/><Relationship Id="rId5" Type="http://schemas.openxmlformats.org/officeDocument/2006/relationships/image" Target="../media/image9.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C32506-6B10-4B4A-9B15-C700056ECB1D}"/>
              </a:ext>
            </a:extLst>
          </p:cNvPr>
          <p:cNvSpPr>
            <a:spLocks noGrp="1"/>
          </p:cNvSpPr>
          <p:nvPr>
            <p:ph type="subTitle" idx="1"/>
          </p:nvPr>
        </p:nvSpPr>
        <p:spPr/>
        <p:txBody>
          <a:bodyPr/>
          <a:lstStyle/>
          <a:p>
            <a:r>
              <a:rPr lang="es-ES" dirty="0" err="1"/>
              <a:t>useR</a:t>
            </a:r>
            <a:r>
              <a:rPr lang="es-ES" dirty="0"/>
              <a:t> 2021</a:t>
            </a:r>
          </a:p>
        </p:txBody>
      </p:sp>
      <p:sp>
        <p:nvSpPr>
          <p:cNvPr id="3" name="Title 2">
            <a:extLst>
              <a:ext uri="{FF2B5EF4-FFF2-40B4-BE49-F238E27FC236}">
                <a16:creationId xmlns:a16="http://schemas.microsoft.com/office/drawing/2014/main" id="{1AE94DDF-0820-6D42-B882-831406C1CC57}"/>
              </a:ext>
            </a:extLst>
          </p:cNvPr>
          <p:cNvSpPr>
            <a:spLocks noGrp="1"/>
          </p:cNvSpPr>
          <p:nvPr>
            <p:ph type="title"/>
          </p:nvPr>
        </p:nvSpPr>
        <p:spPr>
          <a:xfrm>
            <a:off x="1257300" y="629661"/>
            <a:ext cx="15773400" cy="4639763"/>
          </a:xfrm>
        </p:spPr>
        <p:txBody>
          <a:bodyPr/>
          <a:lstStyle/>
          <a:p>
            <a:r>
              <a:rPr lang="en-US" sz="6000" dirty="0"/>
              <a:t>An R package for the implementation of Efficiency Analysis Trees and the estimation of technical efficiency</a:t>
            </a:r>
            <a:endParaRPr lang="en-GB" sz="6000" dirty="0"/>
          </a:p>
        </p:txBody>
      </p:sp>
      <p:sp>
        <p:nvSpPr>
          <p:cNvPr id="4" name="Text Placeholder 3">
            <a:extLst>
              <a:ext uri="{FF2B5EF4-FFF2-40B4-BE49-F238E27FC236}">
                <a16:creationId xmlns:a16="http://schemas.microsoft.com/office/drawing/2014/main" id="{04008174-4824-E64A-AA2E-2A54E3256D4B}"/>
              </a:ext>
            </a:extLst>
          </p:cNvPr>
          <p:cNvSpPr>
            <a:spLocks noGrp="1"/>
          </p:cNvSpPr>
          <p:nvPr>
            <p:ph type="body" sz="quarter" idx="10"/>
          </p:nvPr>
        </p:nvSpPr>
        <p:spPr>
          <a:xfrm>
            <a:off x="1266132" y="5269424"/>
            <a:ext cx="15773400" cy="1055809"/>
          </a:xfrm>
        </p:spPr>
        <p:txBody>
          <a:bodyPr/>
          <a:lstStyle/>
          <a:p>
            <a:r>
              <a:rPr lang="es-ES" dirty="0"/>
              <a:t>Miriam Esteve, Víctor J. España, Juan Aparicio and Xavier Barber</a:t>
            </a:r>
          </a:p>
        </p:txBody>
      </p:sp>
    </p:spTree>
    <p:extLst>
      <p:ext uri="{BB962C8B-B14F-4D97-AF65-F5344CB8AC3E}">
        <p14:creationId xmlns:p14="http://schemas.microsoft.com/office/powerpoint/2010/main" val="1921273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5A44-78BD-4846-8242-18C255808EEC}"/>
              </a:ext>
            </a:extLst>
          </p:cNvPr>
          <p:cNvSpPr>
            <a:spLocks noGrp="1"/>
          </p:cNvSpPr>
          <p:nvPr>
            <p:ph type="ctrTitle"/>
          </p:nvPr>
        </p:nvSpPr>
        <p:spPr/>
        <p:txBody>
          <a:bodyPr/>
          <a:lstStyle/>
          <a:p>
            <a:r>
              <a:rPr lang="en-GB" b="1" dirty="0"/>
              <a:t>eat</a:t>
            </a:r>
            <a:r>
              <a:rPr lang="en-GB" dirty="0"/>
              <a:t> package</a:t>
            </a:r>
            <a:endParaRPr lang="en-GB" b="1" dirty="0"/>
          </a:p>
        </p:txBody>
      </p:sp>
      <p:sp>
        <p:nvSpPr>
          <p:cNvPr id="3" name="Subtitle 2">
            <a:extLst>
              <a:ext uri="{FF2B5EF4-FFF2-40B4-BE49-F238E27FC236}">
                <a16:creationId xmlns:a16="http://schemas.microsoft.com/office/drawing/2014/main" id="{A7C81C1A-D986-DD4A-A7CC-2D565EAF9DBE}"/>
              </a:ext>
            </a:extLst>
          </p:cNvPr>
          <p:cNvSpPr>
            <a:spLocks noGrp="1"/>
          </p:cNvSpPr>
          <p:nvPr>
            <p:ph type="subTitle" idx="1"/>
          </p:nvPr>
        </p:nvSpPr>
        <p:spPr/>
        <p:txBody>
          <a:bodyPr/>
          <a:lstStyle/>
          <a:p>
            <a:r>
              <a:rPr lang="en-GB" dirty="0"/>
              <a:t>Introduction</a:t>
            </a:r>
            <a:endParaRPr lang="es-ES" dirty="0"/>
          </a:p>
        </p:txBody>
      </p:sp>
      <p:sp>
        <p:nvSpPr>
          <p:cNvPr id="5" name="Slide Number Placeholder 4">
            <a:extLst>
              <a:ext uri="{FF2B5EF4-FFF2-40B4-BE49-F238E27FC236}">
                <a16:creationId xmlns:a16="http://schemas.microsoft.com/office/drawing/2014/main" id="{9C7A2CBF-5806-2A41-92B5-FED547A4751E}"/>
              </a:ext>
            </a:extLst>
          </p:cNvPr>
          <p:cNvSpPr>
            <a:spLocks noGrp="1"/>
          </p:cNvSpPr>
          <p:nvPr>
            <p:ph type="sldNum" sz="quarter" idx="12"/>
          </p:nvPr>
        </p:nvSpPr>
        <p:spPr/>
        <p:txBody>
          <a:bodyPr/>
          <a:lstStyle/>
          <a:p>
            <a:fld id="{DBFF9636-A71C-488A-89F8-02E08556F10C}" type="slidenum">
              <a:rPr lang="es-ES" smtClean="0"/>
              <a:pPr/>
              <a:t>10</a:t>
            </a:fld>
            <a:endParaRPr lang="es-ES" dirty="0"/>
          </a:p>
        </p:txBody>
      </p:sp>
    </p:spTree>
    <p:extLst>
      <p:ext uri="{BB962C8B-B14F-4D97-AF65-F5344CB8AC3E}">
        <p14:creationId xmlns:p14="http://schemas.microsoft.com/office/powerpoint/2010/main" val="3125042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1A04-30B1-F542-88FD-A66E0CA47BDA}"/>
              </a:ext>
            </a:extLst>
          </p:cNvPr>
          <p:cNvSpPr>
            <a:spLocks noGrp="1"/>
          </p:cNvSpPr>
          <p:nvPr>
            <p:ph type="title"/>
          </p:nvPr>
        </p:nvSpPr>
        <p:spPr/>
        <p:txBody>
          <a:bodyPr/>
          <a:lstStyle/>
          <a:p>
            <a:r>
              <a:rPr lang="es-ES" b="1" dirty="0" err="1"/>
              <a:t>eat</a:t>
            </a:r>
            <a:r>
              <a:rPr lang="es-ES" dirty="0"/>
              <a:t> </a:t>
            </a:r>
            <a:r>
              <a:rPr lang="es-ES" dirty="0" err="1"/>
              <a:t>package</a:t>
            </a:r>
            <a:endParaRPr lang="es-ES" b="1" dirty="0"/>
          </a:p>
        </p:txBody>
      </p:sp>
      <p:sp>
        <p:nvSpPr>
          <p:cNvPr id="5" name="Slide Number Placeholder 4">
            <a:extLst>
              <a:ext uri="{FF2B5EF4-FFF2-40B4-BE49-F238E27FC236}">
                <a16:creationId xmlns:a16="http://schemas.microsoft.com/office/drawing/2014/main" id="{2F71D99F-CAC4-5E4F-82D8-1960E4BC4456}"/>
              </a:ext>
            </a:extLst>
          </p:cNvPr>
          <p:cNvSpPr>
            <a:spLocks noGrp="1"/>
          </p:cNvSpPr>
          <p:nvPr>
            <p:ph type="sldNum" sz="quarter" idx="12"/>
          </p:nvPr>
        </p:nvSpPr>
        <p:spPr/>
        <p:txBody>
          <a:bodyPr/>
          <a:lstStyle/>
          <a:p>
            <a:fld id="{DBFF9636-A71C-488A-89F8-02E08556F10C}" type="slidenum">
              <a:rPr lang="es-ES" smtClean="0"/>
              <a:pPr/>
              <a:t>11</a:t>
            </a:fld>
            <a:endParaRPr lang="es-ES" dirty="0"/>
          </a:p>
        </p:txBody>
      </p:sp>
      <p:sp>
        <p:nvSpPr>
          <p:cNvPr id="8" name="Content Placeholder 6">
            <a:extLst>
              <a:ext uri="{FF2B5EF4-FFF2-40B4-BE49-F238E27FC236}">
                <a16:creationId xmlns:a16="http://schemas.microsoft.com/office/drawing/2014/main" id="{266BCBCE-8EB5-A44C-B27E-7EA7E29D3299}"/>
              </a:ext>
            </a:extLst>
          </p:cNvPr>
          <p:cNvSpPr txBox="1">
            <a:spLocks/>
          </p:cNvSpPr>
          <p:nvPr/>
        </p:nvSpPr>
        <p:spPr>
          <a:xfrm>
            <a:off x="489098" y="2891260"/>
            <a:ext cx="17270265" cy="6528015"/>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Clr>
                <a:srgbClr val="636B6F"/>
              </a:buClr>
              <a:buFont typeface="Arial" panose="020B0604020202020204" pitchFamily="34" charset="0"/>
              <a:buChar char="•"/>
              <a:defRPr sz="4200" kern="1200">
                <a:solidFill>
                  <a:schemeClr val="tx1"/>
                </a:solidFill>
                <a:latin typeface="DIN" pitchFamily="50" charset="0"/>
                <a:ea typeface="+mn-ea"/>
                <a:cs typeface="+mn-cs"/>
              </a:defRPr>
            </a:lvl1pPr>
            <a:lvl2pPr marL="1028700" indent="-342900" algn="l" defTabSz="1371600" rtl="0" eaLnBrk="1" latinLnBrk="0" hangingPunct="1">
              <a:lnSpc>
                <a:spcPct val="90000"/>
              </a:lnSpc>
              <a:spcBef>
                <a:spcPts val="750"/>
              </a:spcBef>
              <a:buClr>
                <a:srgbClr val="636B6F"/>
              </a:buClr>
              <a:buFont typeface="Arial" panose="020B0604020202020204" pitchFamily="34" charset="0"/>
              <a:buChar char="•"/>
              <a:defRPr sz="3600" kern="1200">
                <a:solidFill>
                  <a:schemeClr val="tx1"/>
                </a:solidFill>
                <a:latin typeface="DIN" pitchFamily="50" charset="0"/>
                <a:ea typeface="+mn-ea"/>
                <a:cs typeface="+mn-cs"/>
              </a:defRPr>
            </a:lvl2pPr>
            <a:lvl3pPr marL="1714500" indent="-342900" algn="l" defTabSz="1371600" rtl="0" eaLnBrk="1" latinLnBrk="0" hangingPunct="1">
              <a:lnSpc>
                <a:spcPct val="90000"/>
              </a:lnSpc>
              <a:spcBef>
                <a:spcPts val="750"/>
              </a:spcBef>
              <a:buClr>
                <a:srgbClr val="636B6F"/>
              </a:buClr>
              <a:buFont typeface="Arial" panose="020B0604020202020204" pitchFamily="34" charset="0"/>
              <a:buChar char="•"/>
              <a:defRPr sz="3000" kern="1200">
                <a:solidFill>
                  <a:schemeClr val="tx1"/>
                </a:solidFill>
                <a:latin typeface="DIN" pitchFamily="50" charset="0"/>
                <a:ea typeface="+mn-ea"/>
                <a:cs typeface="+mn-cs"/>
              </a:defRPr>
            </a:lvl3pPr>
            <a:lvl4pPr marL="2400300" indent="-342900" algn="l" defTabSz="1371600" rtl="0" eaLnBrk="1" latinLnBrk="0" hangingPunct="1">
              <a:lnSpc>
                <a:spcPct val="90000"/>
              </a:lnSpc>
              <a:spcBef>
                <a:spcPts val="750"/>
              </a:spcBef>
              <a:buClr>
                <a:srgbClr val="636B6F"/>
              </a:buClr>
              <a:buFont typeface="Arial" panose="020B0604020202020204" pitchFamily="34" charset="0"/>
              <a:buChar char="•"/>
              <a:defRPr sz="2700" kern="1200">
                <a:solidFill>
                  <a:schemeClr val="tx1"/>
                </a:solidFill>
                <a:latin typeface="DIN" pitchFamily="50" charset="0"/>
                <a:ea typeface="+mn-ea"/>
                <a:cs typeface="+mn-cs"/>
              </a:defRPr>
            </a:lvl4pPr>
            <a:lvl5pPr marL="3086100" indent="-342900" algn="l" defTabSz="1371600" rtl="0" eaLnBrk="1" latinLnBrk="0" hangingPunct="1">
              <a:lnSpc>
                <a:spcPct val="90000"/>
              </a:lnSpc>
              <a:spcBef>
                <a:spcPts val="750"/>
              </a:spcBef>
              <a:buClr>
                <a:srgbClr val="636B6F"/>
              </a:buClr>
              <a:buFont typeface="Arial" panose="020B0604020202020204" pitchFamily="34" charset="0"/>
              <a:buChar char="•"/>
              <a:defRPr sz="2700" kern="1200">
                <a:solidFill>
                  <a:schemeClr val="tx1"/>
                </a:solidFill>
                <a:latin typeface="DIN" pitchFamily="50"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lnSpc>
                <a:spcPct val="150000"/>
              </a:lnSpc>
            </a:pPr>
            <a:r>
              <a:rPr lang="en-GB" dirty="0"/>
              <a:t>Many of the standard models for estimating technical efficiency are available as R packages:</a:t>
            </a:r>
          </a:p>
          <a:p>
            <a:pPr lvl="1">
              <a:lnSpc>
                <a:spcPct val="150000"/>
              </a:lnSpc>
            </a:pPr>
            <a:endParaRPr lang="en-GB" dirty="0"/>
          </a:p>
          <a:p>
            <a:pPr lvl="1">
              <a:lnSpc>
                <a:spcPct val="150000"/>
              </a:lnSpc>
            </a:pPr>
            <a:endParaRPr lang="en-GB" dirty="0"/>
          </a:p>
          <a:p>
            <a:pPr algn="just">
              <a:lnSpc>
                <a:spcPct val="150000"/>
              </a:lnSpc>
            </a:pPr>
            <a:r>
              <a:rPr lang="en-GB" dirty="0"/>
              <a:t>Neither of them fitting regression trees to estimate production frontiers in microeconomics and engineering like </a:t>
            </a:r>
            <a:r>
              <a:rPr lang="en-GB" b="1" dirty="0">
                <a:solidFill>
                  <a:srgbClr val="C00000"/>
                </a:solidFill>
              </a:rPr>
              <a:t>eat</a:t>
            </a:r>
            <a:r>
              <a:rPr lang="en-GB" dirty="0">
                <a:solidFill>
                  <a:srgbClr val="C00000"/>
                </a:solidFill>
              </a:rPr>
              <a:t> package</a:t>
            </a:r>
          </a:p>
          <a:p>
            <a:pPr>
              <a:lnSpc>
                <a:spcPct val="150000"/>
              </a:lnSpc>
            </a:pPr>
            <a:endParaRPr lang="en-GB" dirty="0"/>
          </a:p>
          <a:p>
            <a:pPr>
              <a:lnSpc>
                <a:spcPct val="150000"/>
              </a:lnSpc>
            </a:pPr>
            <a:endParaRPr lang="en-GB" dirty="0"/>
          </a:p>
        </p:txBody>
      </p:sp>
      <p:graphicFrame>
        <p:nvGraphicFramePr>
          <p:cNvPr id="6" name="Table 5">
            <a:extLst>
              <a:ext uri="{FF2B5EF4-FFF2-40B4-BE49-F238E27FC236}">
                <a16:creationId xmlns:a16="http://schemas.microsoft.com/office/drawing/2014/main" id="{D593051C-E28D-445C-AC40-7E0B13D66C32}"/>
              </a:ext>
            </a:extLst>
          </p:cNvPr>
          <p:cNvGraphicFramePr>
            <a:graphicFrameLocks noGrp="1"/>
          </p:cNvGraphicFramePr>
          <p:nvPr>
            <p:extLst/>
          </p:nvPr>
        </p:nvGraphicFramePr>
        <p:xfrm>
          <a:off x="3750128" y="5015480"/>
          <a:ext cx="12415158" cy="1679234"/>
        </p:xfrm>
        <a:graphic>
          <a:graphicData uri="http://schemas.openxmlformats.org/drawingml/2006/table">
            <a:tbl>
              <a:tblPr firstRow="1" bandRow="1">
                <a:tableStyleId>{616DA210-FB5B-4158-B5E0-FEB733F419BA}</a:tableStyleId>
              </a:tblPr>
              <a:tblGrid>
                <a:gridCol w="4138386">
                  <a:extLst>
                    <a:ext uri="{9D8B030D-6E8A-4147-A177-3AD203B41FA5}">
                      <a16:colId xmlns:a16="http://schemas.microsoft.com/office/drawing/2014/main" val="2809250309"/>
                    </a:ext>
                  </a:extLst>
                </a:gridCol>
                <a:gridCol w="2069193">
                  <a:extLst>
                    <a:ext uri="{9D8B030D-6E8A-4147-A177-3AD203B41FA5}">
                      <a16:colId xmlns:a16="http://schemas.microsoft.com/office/drawing/2014/main" val="1157281486"/>
                    </a:ext>
                  </a:extLst>
                </a:gridCol>
                <a:gridCol w="2069193">
                  <a:extLst>
                    <a:ext uri="{9D8B030D-6E8A-4147-A177-3AD203B41FA5}">
                      <a16:colId xmlns:a16="http://schemas.microsoft.com/office/drawing/2014/main" val="3830735643"/>
                    </a:ext>
                  </a:extLst>
                </a:gridCol>
                <a:gridCol w="4138386">
                  <a:extLst>
                    <a:ext uri="{9D8B030D-6E8A-4147-A177-3AD203B41FA5}">
                      <a16:colId xmlns:a16="http://schemas.microsoft.com/office/drawing/2014/main" val="3412185870"/>
                    </a:ext>
                  </a:extLst>
                </a:gridCol>
              </a:tblGrid>
              <a:tr h="839617">
                <a:tc>
                  <a:txBody>
                    <a:bodyPr/>
                    <a:lstStyle/>
                    <a:p>
                      <a:pPr algn="ctr"/>
                      <a:r>
                        <a:rPr lang="en-GB" b="1" dirty="0"/>
                        <a:t>Benchmarking</a:t>
                      </a:r>
                      <a:endParaRPr lang="es-ES" b="1" dirty="0"/>
                    </a:p>
                  </a:txBody>
                  <a:tcPr anchor="ctr">
                    <a:solidFill>
                      <a:schemeClr val="bg1">
                        <a:lumMod val="95000"/>
                      </a:schemeClr>
                    </a:solidFill>
                  </a:tcPr>
                </a:tc>
                <a:tc gridSpan="2">
                  <a:txBody>
                    <a:bodyPr/>
                    <a:lstStyle/>
                    <a:p>
                      <a:pPr algn="ctr"/>
                      <a:r>
                        <a:rPr lang="en-GB" b="1" dirty="0" err="1"/>
                        <a:t>nonparaeff</a:t>
                      </a:r>
                      <a:endParaRPr lang="es-ES" b="1" dirty="0"/>
                    </a:p>
                  </a:txBody>
                  <a:tcPr anchor="ctr">
                    <a:solidFill>
                      <a:schemeClr val="bg1">
                        <a:lumMod val="95000"/>
                      </a:schemeClr>
                    </a:solidFill>
                  </a:tcPr>
                </a:tc>
                <a:tc hMerge="1">
                  <a:txBody>
                    <a:bodyPr/>
                    <a:lstStyle/>
                    <a:p>
                      <a:endParaRPr lang="es-ES" dirty="0"/>
                    </a:p>
                  </a:txBody>
                  <a:tcPr/>
                </a:tc>
                <a:tc>
                  <a:txBody>
                    <a:bodyPr/>
                    <a:lstStyle/>
                    <a:p>
                      <a:pPr algn="ctr"/>
                      <a:r>
                        <a:rPr lang="en-GB" dirty="0" err="1"/>
                        <a:t>npbr</a:t>
                      </a:r>
                      <a:endParaRPr lang="es-ES" dirty="0"/>
                    </a:p>
                  </a:txBody>
                  <a:tcPr anchor="ctr">
                    <a:solidFill>
                      <a:schemeClr val="bg1">
                        <a:lumMod val="95000"/>
                      </a:schemeClr>
                    </a:solidFill>
                  </a:tcPr>
                </a:tc>
                <a:extLst>
                  <a:ext uri="{0D108BD9-81ED-4DB2-BD59-A6C34878D82A}">
                    <a16:rowId xmlns:a16="http://schemas.microsoft.com/office/drawing/2014/main" val="4250486629"/>
                  </a:ext>
                </a:extLst>
              </a:tr>
              <a:tr h="839617">
                <a:tc gridSpan="2">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GB" sz="2700" b="1" u="none" strike="noStrike" kern="1200" cap="none" spc="0" normalizeH="0" baseline="0" noProof="0" dirty="0" err="1">
                          <a:ln>
                            <a:noFill/>
                          </a:ln>
                          <a:effectLst/>
                          <a:uLnTx/>
                          <a:uFillTx/>
                        </a:rPr>
                        <a:t>snfa</a:t>
                      </a:r>
                      <a:endParaRPr kumimoji="0" lang="es-ES" sz="27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solidFill>
                      <a:schemeClr val="bg1">
                        <a:lumMod val="95000"/>
                      </a:schemeClr>
                    </a:solidFill>
                  </a:tcPr>
                </a:tc>
                <a:tc hMerge="1">
                  <a:txBody>
                    <a:bodyPr/>
                    <a:lstStyle/>
                    <a:p>
                      <a:endParaRPr lang="es-ES" dirty="0"/>
                    </a:p>
                  </a:txBody>
                  <a:tcPr/>
                </a:tc>
                <a:tc gridSpan="2">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GB" sz="2700" b="1" u="none" strike="noStrike" kern="1200" cap="none" spc="0" normalizeH="0" baseline="0" noProof="0" dirty="0" err="1">
                          <a:ln>
                            <a:noFill/>
                          </a:ln>
                          <a:effectLst/>
                          <a:uLnTx/>
                          <a:uFillTx/>
                        </a:rPr>
                        <a:t>semsfa</a:t>
                      </a:r>
                      <a:endParaRPr kumimoji="0" lang="es-ES" sz="27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solidFill>
                      <a:schemeClr val="bg1">
                        <a:lumMod val="95000"/>
                      </a:schemeClr>
                    </a:solidFill>
                  </a:tcPr>
                </a:tc>
                <a:tc hMerge="1">
                  <a:txBody>
                    <a:bodyPr/>
                    <a:lstStyle/>
                    <a:p>
                      <a:endParaRPr lang="es-ES" dirty="0"/>
                    </a:p>
                  </a:txBody>
                  <a:tcPr/>
                </a:tc>
                <a:extLst>
                  <a:ext uri="{0D108BD9-81ED-4DB2-BD59-A6C34878D82A}">
                    <a16:rowId xmlns:a16="http://schemas.microsoft.com/office/drawing/2014/main" val="4047976923"/>
                  </a:ext>
                </a:extLst>
              </a:tr>
            </a:tbl>
          </a:graphicData>
        </a:graphic>
      </p:graphicFrame>
    </p:spTree>
    <p:extLst>
      <p:ext uri="{BB962C8B-B14F-4D97-AF65-F5344CB8AC3E}">
        <p14:creationId xmlns:p14="http://schemas.microsoft.com/office/powerpoint/2010/main" val="1978312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7BAF-83B4-4DF9-B975-94277BBDB086}"/>
              </a:ext>
            </a:extLst>
          </p:cNvPr>
          <p:cNvSpPr>
            <a:spLocks noGrp="1"/>
          </p:cNvSpPr>
          <p:nvPr>
            <p:ph type="title"/>
          </p:nvPr>
        </p:nvSpPr>
        <p:spPr/>
        <p:txBody>
          <a:bodyPr/>
          <a:lstStyle/>
          <a:p>
            <a:r>
              <a:rPr lang="en-GB" b="1" dirty="0"/>
              <a:t>eat</a:t>
            </a:r>
            <a:r>
              <a:rPr lang="en-GB" dirty="0"/>
              <a:t> package</a:t>
            </a:r>
            <a:endParaRPr lang="es-ES" b="1" dirty="0"/>
          </a:p>
        </p:txBody>
      </p:sp>
      <p:sp>
        <p:nvSpPr>
          <p:cNvPr id="3" name="Content Placeholder 2">
            <a:extLst>
              <a:ext uri="{FF2B5EF4-FFF2-40B4-BE49-F238E27FC236}">
                <a16:creationId xmlns:a16="http://schemas.microsoft.com/office/drawing/2014/main" id="{0E7D890E-302B-43AE-B719-9FDAE9602115}"/>
              </a:ext>
            </a:extLst>
          </p:cNvPr>
          <p:cNvSpPr>
            <a:spLocks noGrp="1"/>
          </p:cNvSpPr>
          <p:nvPr>
            <p:ph idx="1"/>
          </p:nvPr>
        </p:nvSpPr>
        <p:spPr>
          <a:xfrm>
            <a:off x="1257300" y="4495085"/>
            <a:ext cx="15773400" cy="3179343"/>
          </a:xfrm>
        </p:spPr>
        <p:txBody>
          <a:bodyPr>
            <a:normAutofit lnSpcReduction="10000"/>
          </a:bodyPr>
          <a:lstStyle/>
          <a:p>
            <a:r>
              <a:rPr lang="en-GB" dirty="0"/>
              <a:t>Objective of the package:</a:t>
            </a:r>
          </a:p>
          <a:p>
            <a:pPr lvl="1" algn="just">
              <a:lnSpc>
                <a:spcPct val="150000"/>
              </a:lnSpc>
            </a:pPr>
            <a:r>
              <a:rPr lang="en-US" dirty="0"/>
              <a:t>The </a:t>
            </a:r>
            <a:r>
              <a:rPr lang="en-US" b="1" dirty="0"/>
              <a:t>estimation of a production frontier through regression trees</a:t>
            </a:r>
            <a:r>
              <a:rPr lang="en-US" dirty="0"/>
              <a:t> satisfying the microeconomic principles of </a:t>
            </a:r>
            <a:r>
              <a:rPr lang="en-US" b="1" dirty="0"/>
              <a:t>free disposability</a:t>
            </a:r>
            <a:r>
              <a:rPr lang="en-US" dirty="0"/>
              <a:t>, </a:t>
            </a:r>
            <a:r>
              <a:rPr lang="en-US" b="1" dirty="0"/>
              <a:t>convexity</a:t>
            </a:r>
            <a:r>
              <a:rPr lang="en-US" dirty="0"/>
              <a:t> and </a:t>
            </a:r>
            <a:r>
              <a:rPr lang="en-US" b="1" dirty="0"/>
              <a:t>deterministic data</a:t>
            </a:r>
            <a:endParaRPr lang="en-GB" b="1" dirty="0"/>
          </a:p>
          <a:p>
            <a:endParaRPr lang="es-ES" dirty="0"/>
          </a:p>
        </p:txBody>
      </p:sp>
      <p:sp>
        <p:nvSpPr>
          <p:cNvPr id="4" name="Slide Number Placeholder 3">
            <a:extLst>
              <a:ext uri="{FF2B5EF4-FFF2-40B4-BE49-F238E27FC236}">
                <a16:creationId xmlns:a16="http://schemas.microsoft.com/office/drawing/2014/main" id="{9E8BC9E7-5716-4691-82B5-F78C7D286134}"/>
              </a:ext>
            </a:extLst>
          </p:cNvPr>
          <p:cNvSpPr>
            <a:spLocks noGrp="1"/>
          </p:cNvSpPr>
          <p:nvPr>
            <p:ph type="sldNum" sz="quarter" idx="12"/>
          </p:nvPr>
        </p:nvSpPr>
        <p:spPr/>
        <p:txBody>
          <a:bodyPr/>
          <a:lstStyle/>
          <a:p>
            <a:fld id="{DBFF9636-A71C-488A-89F8-02E08556F10C}" type="slidenum">
              <a:rPr lang="es-ES" smtClean="0"/>
              <a:pPr/>
              <a:t>12</a:t>
            </a:fld>
            <a:endParaRPr lang="es-ES" dirty="0"/>
          </a:p>
        </p:txBody>
      </p:sp>
    </p:spTree>
    <p:extLst>
      <p:ext uri="{BB962C8B-B14F-4D97-AF65-F5344CB8AC3E}">
        <p14:creationId xmlns:p14="http://schemas.microsoft.com/office/powerpoint/2010/main" val="313839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5A44-78BD-4846-8242-18C255808EEC}"/>
              </a:ext>
            </a:extLst>
          </p:cNvPr>
          <p:cNvSpPr>
            <a:spLocks noGrp="1"/>
          </p:cNvSpPr>
          <p:nvPr>
            <p:ph type="ctrTitle"/>
          </p:nvPr>
        </p:nvSpPr>
        <p:spPr/>
        <p:txBody>
          <a:bodyPr/>
          <a:lstStyle/>
          <a:p>
            <a:r>
              <a:rPr lang="en-GB" b="1" dirty="0"/>
              <a:t>eat</a:t>
            </a:r>
            <a:r>
              <a:rPr lang="en-GB" dirty="0"/>
              <a:t> package</a:t>
            </a:r>
            <a:endParaRPr lang="en-GB" b="1" dirty="0"/>
          </a:p>
        </p:txBody>
      </p:sp>
      <p:sp>
        <p:nvSpPr>
          <p:cNvPr id="3" name="Subtitle 2">
            <a:extLst>
              <a:ext uri="{FF2B5EF4-FFF2-40B4-BE49-F238E27FC236}">
                <a16:creationId xmlns:a16="http://schemas.microsoft.com/office/drawing/2014/main" id="{A7C81C1A-D986-DD4A-A7CC-2D565EAF9DBE}"/>
              </a:ext>
            </a:extLst>
          </p:cNvPr>
          <p:cNvSpPr>
            <a:spLocks noGrp="1"/>
          </p:cNvSpPr>
          <p:nvPr>
            <p:ph type="subTitle" idx="1"/>
          </p:nvPr>
        </p:nvSpPr>
        <p:spPr/>
        <p:txBody>
          <a:bodyPr/>
          <a:lstStyle/>
          <a:p>
            <a:r>
              <a:rPr lang="en-GB" dirty="0"/>
              <a:t>Main functions</a:t>
            </a:r>
            <a:endParaRPr lang="es-ES" dirty="0"/>
          </a:p>
        </p:txBody>
      </p:sp>
      <p:sp>
        <p:nvSpPr>
          <p:cNvPr id="5" name="Slide Number Placeholder 4">
            <a:extLst>
              <a:ext uri="{FF2B5EF4-FFF2-40B4-BE49-F238E27FC236}">
                <a16:creationId xmlns:a16="http://schemas.microsoft.com/office/drawing/2014/main" id="{9C7A2CBF-5806-2A41-92B5-FED547A4751E}"/>
              </a:ext>
            </a:extLst>
          </p:cNvPr>
          <p:cNvSpPr>
            <a:spLocks noGrp="1"/>
          </p:cNvSpPr>
          <p:nvPr>
            <p:ph type="sldNum" sz="quarter" idx="12"/>
          </p:nvPr>
        </p:nvSpPr>
        <p:spPr/>
        <p:txBody>
          <a:bodyPr/>
          <a:lstStyle/>
          <a:p>
            <a:fld id="{DBFF9636-A71C-488A-89F8-02E08556F10C}" type="slidenum">
              <a:rPr lang="es-ES" smtClean="0"/>
              <a:pPr/>
              <a:t>13</a:t>
            </a:fld>
            <a:endParaRPr lang="es-ES" dirty="0"/>
          </a:p>
        </p:txBody>
      </p:sp>
    </p:spTree>
    <p:extLst>
      <p:ext uri="{BB962C8B-B14F-4D97-AF65-F5344CB8AC3E}">
        <p14:creationId xmlns:p14="http://schemas.microsoft.com/office/powerpoint/2010/main" val="2192495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7302E2-BA66-43C5-BE80-474F58878165}"/>
              </a:ext>
            </a:extLst>
          </p:cNvPr>
          <p:cNvPicPr>
            <a:picLocks noGrp="1" noChangeAspect="1"/>
          </p:cNvPicPr>
          <p:nvPr>
            <p:ph sz="half" idx="1"/>
          </p:nvPr>
        </p:nvPicPr>
        <p:blipFill>
          <a:blip r:embed="rId3"/>
          <a:stretch>
            <a:fillRect/>
          </a:stretch>
        </p:blipFill>
        <p:spPr>
          <a:xfrm>
            <a:off x="147637" y="3137611"/>
            <a:ext cx="8995138" cy="6730450"/>
          </a:xfrm>
          <a:prstGeom prst="rect">
            <a:avLst/>
          </a:prstGeom>
        </p:spPr>
      </p:pic>
      <p:sp>
        <p:nvSpPr>
          <p:cNvPr id="3" name="Title 2">
            <a:extLst>
              <a:ext uri="{FF2B5EF4-FFF2-40B4-BE49-F238E27FC236}">
                <a16:creationId xmlns:a16="http://schemas.microsoft.com/office/drawing/2014/main" id="{50F32661-EBB8-4DBE-A043-9EFA37BF7FA5}"/>
              </a:ext>
            </a:extLst>
          </p:cNvPr>
          <p:cNvSpPr>
            <a:spLocks noGrp="1"/>
          </p:cNvSpPr>
          <p:nvPr>
            <p:ph type="title"/>
          </p:nvPr>
        </p:nvSpPr>
        <p:spPr>
          <a:xfrm>
            <a:off x="1227451" y="185708"/>
            <a:ext cx="15773400" cy="1988651"/>
          </a:xfrm>
        </p:spPr>
        <p:txBody>
          <a:bodyPr/>
          <a:lstStyle/>
          <a:p>
            <a:r>
              <a:rPr lang="en-GB" dirty="0"/>
              <a:t>Main functions</a:t>
            </a:r>
            <a:endParaRPr lang="es-ES" dirty="0"/>
          </a:p>
        </p:txBody>
      </p:sp>
      <p:pic>
        <p:nvPicPr>
          <p:cNvPr id="7" name="Content Placeholder 6">
            <a:extLst>
              <a:ext uri="{FF2B5EF4-FFF2-40B4-BE49-F238E27FC236}">
                <a16:creationId xmlns:a16="http://schemas.microsoft.com/office/drawing/2014/main" id="{7AD667B2-E9E0-4C46-8E67-FD6D8972CA4D}"/>
              </a:ext>
            </a:extLst>
          </p:cNvPr>
          <p:cNvPicPr>
            <a:picLocks noGrp="1" noChangeAspect="1"/>
          </p:cNvPicPr>
          <p:nvPr>
            <p:ph sz="half" idx="13"/>
          </p:nvPr>
        </p:nvPicPr>
        <p:blipFill>
          <a:blip r:embed="rId4"/>
          <a:stretch>
            <a:fillRect/>
          </a:stretch>
        </p:blipFill>
        <p:spPr>
          <a:xfrm>
            <a:off x="9114151" y="4163009"/>
            <a:ext cx="9026212" cy="5528076"/>
          </a:xfrm>
          <a:prstGeom prst="rect">
            <a:avLst/>
          </a:prstGeom>
        </p:spPr>
      </p:pic>
      <p:sp>
        <p:nvSpPr>
          <p:cNvPr id="5" name="Slide Number Placeholder 4">
            <a:extLst>
              <a:ext uri="{FF2B5EF4-FFF2-40B4-BE49-F238E27FC236}">
                <a16:creationId xmlns:a16="http://schemas.microsoft.com/office/drawing/2014/main" id="{888A702C-1E3C-45EC-962D-AFBC23F59CEF}"/>
              </a:ext>
            </a:extLst>
          </p:cNvPr>
          <p:cNvSpPr>
            <a:spLocks noGrp="1"/>
          </p:cNvSpPr>
          <p:nvPr>
            <p:ph type="sldNum" sz="quarter" idx="12"/>
          </p:nvPr>
        </p:nvSpPr>
        <p:spPr/>
        <p:txBody>
          <a:bodyPr/>
          <a:lstStyle/>
          <a:p>
            <a:fld id="{DBFF9636-A71C-488A-89F8-02E08556F10C}" type="slidenum">
              <a:rPr lang="es-ES" smtClean="0"/>
              <a:pPr/>
              <a:t>14</a:t>
            </a:fld>
            <a:endParaRPr lang="es-ES" dirty="0"/>
          </a:p>
        </p:txBody>
      </p:sp>
      <p:sp>
        <p:nvSpPr>
          <p:cNvPr id="8" name="Rectangle 7">
            <a:extLst>
              <a:ext uri="{FF2B5EF4-FFF2-40B4-BE49-F238E27FC236}">
                <a16:creationId xmlns:a16="http://schemas.microsoft.com/office/drawing/2014/main" id="{77E89E73-6A85-4717-A1DF-1076C1FC09C6}"/>
              </a:ext>
            </a:extLst>
          </p:cNvPr>
          <p:cNvSpPr/>
          <p:nvPr/>
        </p:nvSpPr>
        <p:spPr>
          <a:xfrm>
            <a:off x="347273" y="2552836"/>
            <a:ext cx="17533755" cy="584775"/>
          </a:xfrm>
          <a:prstGeom prst="rect">
            <a:avLst/>
          </a:prstGeom>
        </p:spPr>
        <p:txBody>
          <a:bodyPr wrap="square">
            <a:spAutoFit/>
          </a:bodyPr>
          <a:lstStyle/>
          <a:p>
            <a:r>
              <a:rPr lang="en-GB" sz="3200" dirty="0"/>
              <a:t>The functions included in the </a:t>
            </a:r>
            <a:r>
              <a:rPr lang="en-GB" sz="3200" b="1" dirty="0"/>
              <a:t>eat</a:t>
            </a:r>
            <a:r>
              <a:rPr lang="en-GB" sz="3200" dirty="0"/>
              <a:t> package are summarized in the follow Table:</a:t>
            </a:r>
            <a:endParaRPr lang="es-ES" sz="3200" dirty="0"/>
          </a:p>
        </p:txBody>
      </p:sp>
    </p:spTree>
    <p:extLst>
      <p:ext uri="{BB962C8B-B14F-4D97-AF65-F5344CB8AC3E}">
        <p14:creationId xmlns:p14="http://schemas.microsoft.com/office/powerpoint/2010/main" val="2842133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5A44-78BD-4846-8242-18C255808EEC}"/>
              </a:ext>
            </a:extLst>
          </p:cNvPr>
          <p:cNvSpPr>
            <a:spLocks noGrp="1"/>
          </p:cNvSpPr>
          <p:nvPr>
            <p:ph type="ctrTitle"/>
          </p:nvPr>
        </p:nvSpPr>
        <p:spPr/>
        <p:txBody>
          <a:bodyPr/>
          <a:lstStyle/>
          <a:p>
            <a:r>
              <a:rPr lang="en-GB" b="1" dirty="0"/>
              <a:t>eat</a:t>
            </a:r>
            <a:r>
              <a:rPr lang="en-GB" dirty="0"/>
              <a:t> package</a:t>
            </a:r>
            <a:endParaRPr lang="en-GB" b="1" dirty="0"/>
          </a:p>
        </p:txBody>
      </p:sp>
      <p:sp>
        <p:nvSpPr>
          <p:cNvPr id="3" name="Subtitle 2">
            <a:extLst>
              <a:ext uri="{FF2B5EF4-FFF2-40B4-BE49-F238E27FC236}">
                <a16:creationId xmlns:a16="http://schemas.microsoft.com/office/drawing/2014/main" id="{A7C81C1A-D986-DD4A-A7CC-2D565EAF9DBE}"/>
              </a:ext>
            </a:extLst>
          </p:cNvPr>
          <p:cNvSpPr>
            <a:spLocks noGrp="1"/>
          </p:cNvSpPr>
          <p:nvPr>
            <p:ph type="subTitle" idx="1"/>
          </p:nvPr>
        </p:nvSpPr>
        <p:spPr/>
        <p:txBody>
          <a:bodyPr/>
          <a:lstStyle/>
          <a:p>
            <a:r>
              <a:rPr lang="en-GB" dirty="0"/>
              <a:t>Empirical case</a:t>
            </a:r>
            <a:endParaRPr lang="es-ES" dirty="0"/>
          </a:p>
        </p:txBody>
      </p:sp>
      <p:sp>
        <p:nvSpPr>
          <p:cNvPr id="5" name="Slide Number Placeholder 4">
            <a:extLst>
              <a:ext uri="{FF2B5EF4-FFF2-40B4-BE49-F238E27FC236}">
                <a16:creationId xmlns:a16="http://schemas.microsoft.com/office/drawing/2014/main" id="{9C7A2CBF-5806-2A41-92B5-FED547A4751E}"/>
              </a:ext>
            </a:extLst>
          </p:cNvPr>
          <p:cNvSpPr>
            <a:spLocks noGrp="1"/>
          </p:cNvSpPr>
          <p:nvPr>
            <p:ph type="sldNum" sz="quarter" idx="12"/>
          </p:nvPr>
        </p:nvSpPr>
        <p:spPr/>
        <p:txBody>
          <a:bodyPr/>
          <a:lstStyle/>
          <a:p>
            <a:fld id="{DBFF9636-A71C-488A-89F8-02E08556F10C}" type="slidenum">
              <a:rPr lang="es-ES" smtClean="0"/>
              <a:pPr/>
              <a:t>15</a:t>
            </a:fld>
            <a:endParaRPr lang="es-ES" dirty="0"/>
          </a:p>
        </p:txBody>
      </p:sp>
    </p:spTree>
    <p:extLst>
      <p:ext uri="{BB962C8B-B14F-4D97-AF65-F5344CB8AC3E}">
        <p14:creationId xmlns:p14="http://schemas.microsoft.com/office/powerpoint/2010/main" val="95748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7BB4-FDC5-47C0-AA39-421F8D3ED098}"/>
              </a:ext>
            </a:extLst>
          </p:cNvPr>
          <p:cNvSpPr>
            <a:spLocks noGrp="1"/>
          </p:cNvSpPr>
          <p:nvPr>
            <p:ph type="title"/>
          </p:nvPr>
        </p:nvSpPr>
        <p:spPr/>
        <p:txBody>
          <a:bodyPr/>
          <a:lstStyle/>
          <a:p>
            <a:r>
              <a:rPr lang="en-GB" dirty="0"/>
              <a:t>Empirical case. Database</a:t>
            </a:r>
            <a:endParaRPr lang="es-ES" dirty="0"/>
          </a:p>
        </p:txBody>
      </p:sp>
      <p:sp>
        <p:nvSpPr>
          <p:cNvPr id="4" name="Slide Number Placeholder 3">
            <a:extLst>
              <a:ext uri="{FF2B5EF4-FFF2-40B4-BE49-F238E27FC236}">
                <a16:creationId xmlns:a16="http://schemas.microsoft.com/office/drawing/2014/main" id="{AEFA6F82-038A-49B9-AF36-273E32B4D66D}"/>
              </a:ext>
            </a:extLst>
          </p:cNvPr>
          <p:cNvSpPr>
            <a:spLocks noGrp="1"/>
          </p:cNvSpPr>
          <p:nvPr>
            <p:ph type="sldNum" sz="quarter" idx="12"/>
          </p:nvPr>
        </p:nvSpPr>
        <p:spPr/>
        <p:txBody>
          <a:bodyPr/>
          <a:lstStyle/>
          <a:p>
            <a:fld id="{DBFF9636-A71C-488A-89F8-02E08556F10C}" type="slidenum">
              <a:rPr lang="es-ES" smtClean="0"/>
              <a:pPr/>
              <a:t>16</a:t>
            </a:fld>
            <a:endParaRPr lang="es-ES" dirty="0"/>
          </a:p>
        </p:txBody>
      </p:sp>
      <p:pic>
        <p:nvPicPr>
          <p:cNvPr id="5" name="Picture 4">
            <a:extLst>
              <a:ext uri="{FF2B5EF4-FFF2-40B4-BE49-F238E27FC236}">
                <a16:creationId xmlns:a16="http://schemas.microsoft.com/office/drawing/2014/main" id="{C3AE72BC-262A-4671-AD1E-AE1C572E86FE}"/>
              </a:ext>
            </a:extLst>
          </p:cNvPr>
          <p:cNvPicPr>
            <a:picLocks noChangeAspect="1"/>
          </p:cNvPicPr>
          <p:nvPr/>
        </p:nvPicPr>
        <p:blipFill>
          <a:blip r:embed="rId3"/>
          <a:stretch>
            <a:fillRect/>
          </a:stretch>
        </p:blipFill>
        <p:spPr>
          <a:xfrm>
            <a:off x="5433053" y="2615824"/>
            <a:ext cx="11597647" cy="6933714"/>
          </a:xfrm>
          <a:prstGeom prst="rect">
            <a:avLst/>
          </a:prstGeom>
        </p:spPr>
      </p:pic>
      <p:sp>
        <p:nvSpPr>
          <p:cNvPr id="6" name="TextBox 5">
            <a:extLst>
              <a:ext uri="{FF2B5EF4-FFF2-40B4-BE49-F238E27FC236}">
                <a16:creationId xmlns:a16="http://schemas.microsoft.com/office/drawing/2014/main" id="{EB32901F-FAC5-4EBD-8750-46846A5154C8}"/>
              </a:ext>
            </a:extLst>
          </p:cNvPr>
          <p:cNvSpPr txBox="1"/>
          <p:nvPr/>
        </p:nvSpPr>
        <p:spPr>
          <a:xfrm flipH="1">
            <a:off x="831519" y="3298371"/>
            <a:ext cx="3430237" cy="1754326"/>
          </a:xfrm>
          <a:prstGeom prst="rect">
            <a:avLst/>
          </a:prstGeom>
          <a:noFill/>
        </p:spPr>
        <p:txBody>
          <a:bodyPr wrap="square" rtlCol="0">
            <a:spAutoFit/>
          </a:bodyPr>
          <a:lstStyle/>
          <a:p>
            <a:r>
              <a:rPr lang="en-GB" sz="3600" b="1" dirty="0"/>
              <a:t>PISA database</a:t>
            </a:r>
          </a:p>
          <a:p>
            <a:endParaRPr lang="en-GB" sz="3600" b="1" dirty="0"/>
          </a:p>
          <a:p>
            <a:r>
              <a:rPr lang="en-GB" sz="3600" b="1" dirty="0" err="1">
                <a:solidFill>
                  <a:srgbClr val="0070C0"/>
                </a:solidFill>
              </a:rPr>
              <a:t>PISAindex</a:t>
            </a:r>
            <a:endParaRPr lang="es-ES" sz="3600" b="1" dirty="0">
              <a:solidFill>
                <a:srgbClr val="0070C0"/>
              </a:solidFill>
            </a:endParaRPr>
          </a:p>
        </p:txBody>
      </p:sp>
    </p:spTree>
    <p:extLst>
      <p:ext uri="{BB962C8B-B14F-4D97-AF65-F5344CB8AC3E}">
        <p14:creationId xmlns:p14="http://schemas.microsoft.com/office/powerpoint/2010/main" val="506949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7BB4-FDC5-47C0-AA39-421F8D3ED098}"/>
              </a:ext>
            </a:extLst>
          </p:cNvPr>
          <p:cNvSpPr>
            <a:spLocks noGrp="1"/>
          </p:cNvSpPr>
          <p:nvPr>
            <p:ph type="title"/>
          </p:nvPr>
        </p:nvSpPr>
        <p:spPr/>
        <p:txBody>
          <a:bodyPr/>
          <a:lstStyle/>
          <a:p>
            <a:r>
              <a:rPr lang="en-GB" dirty="0"/>
              <a:t>Empirical case. Main models</a:t>
            </a:r>
            <a:endParaRPr lang="es-ES" dirty="0"/>
          </a:p>
        </p:txBody>
      </p:sp>
      <p:sp>
        <p:nvSpPr>
          <p:cNvPr id="4" name="Slide Number Placeholder 3">
            <a:extLst>
              <a:ext uri="{FF2B5EF4-FFF2-40B4-BE49-F238E27FC236}">
                <a16:creationId xmlns:a16="http://schemas.microsoft.com/office/drawing/2014/main" id="{AEFA6F82-038A-49B9-AF36-273E32B4D66D}"/>
              </a:ext>
            </a:extLst>
          </p:cNvPr>
          <p:cNvSpPr>
            <a:spLocks noGrp="1"/>
          </p:cNvSpPr>
          <p:nvPr>
            <p:ph type="sldNum" sz="quarter" idx="12"/>
          </p:nvPr>
        </p:nvSpPr>
        <p:spPr/>
        <p:txBody>
          <a:bodyPr/>
          <a:lstStyle/>
          <a:p>
            <a:fld id="{DBFF9636-A71C-488A-89F8-02E08556F10C}" type="slidenum">
              <a:rPr lang="es-ES" smtClean="0"/>
              <a:pPr/>
              <a:t>17</a:t>
            </a:fld>
            <a:endParaRPr lang="es-ES" dirty="0"/>
          </a:p>
        </p:txBody>
      </p:sp>
      <p:sp>
        <p:nvSpPr>
          <p:cNvPr id="7" name="Rectangle 6">
            <a:extLst>
              <a:ext uri="{FF2B5EF4-FFF2-40B4-BE49-F238E27FC236}">
                <a16:creationId xmlns:a16="http://schemas.microsoft.com/office/drawing/2014/main" id="{CED7FE84-A972-454A-A7D4-3A3E229C225E}"/>
              </a:ext>
            </a:extLst>
          </p:cNvPr>
          <p:cNvSpPr/>
          <p:nvPr/>
        </p:nvSpPr>
        <p:spPr>
          <a:xfrm>
            <a:off x="391886" y="3379303"/>
            <a:ext cx="9144000" cy="1647823"/>
          </a:xfrm>
          <a:prstGeom prst="rect">
            <a:avLst/>
          </a:prstGeom>
          <a:solidFill>
            <a:schemeClr val="bg1">
              <a:lumMod val="95000"/>
            </a:schemeClr>
          </a:solidFill>
        </p:spPr>
        <p:txBody>
          <a:bodyPr>
            <a:spAutoFit/>
          </a:bodyPr>
          <a:lstStyle/>
          <a:p>
            <a:pPr algn="just">
              <a:lnSpc>
                <a:spcPct val="106000"/>
              </a:lnSpc>
              <a:spcAft>
                <a:spcPts val="800"/>
              </a:spcAft>
            </a:pPr>
            <a:r>
              <a:rPr lang="en-GB" sz="2800" dirty="0" err="1">
                <a:latin typeface="Consolas" panose="020B0609020204030204" pitchFamily="49" charset="0"/>
                <a:ea typeface="Times New Roman" panose="02020603050405020304" pitchFamily="18" charset="0"/>
                <a:cs typeface="Courier New" panose="02070309020205020404" pitchFamily="49" charset="0"/>
              </a:rPr>
              <a:t>modelEAT</a:t>
            </a:r>
            <a:r>
              <a:rPr lang="en-GB" sz="2800" dirty="0">
                <a:latin typeface="Consolas" panose="020B0609020204030204" pitchFamily="49" charset="0"/>
                <a:ea typeface="Times New Roman" panose="02020603050405020304" pitchFamily="18" charset="0"/>
                <a:cs typeface="Courier New" panose="02070309020205020404" pitchFamily="49" charset="0"/>
              </a:rPr>
              <a:t> &lt;- EAT(data = </a:t>
            </a:r>
            <a:r>
              <a:rPr lang="en-GB" sz="2800" dirty="0" err="1">
                <a:latin typeface="Consolas" panose="020B0609020204030204" pitchFamily="49" charset="0"/>
                <a:ea typeface="Times New Roman" panose="02020603050405020304" pitchFamily="18" charset="0"/>
                <a:cs typeface="Courier New" panose="02070309020205020404" pitchFamily="49" charset="0"/>
              </a:rPr>
              <a:t>PISAindex</a:t>
            </a:r>
            <a:r>
              <a:rPr lang="en-GB" sz="2800" dirty="0">
                <a:latin typeface="Consolas" panose="020B0609020204030204" pitchFamily="49" charset="0"/>
                <a:ea typeface="Times New Roman" panose="02020603050405020304" pitchFamily="18" charset="0"/>
                <a:cs typeface="Courier New" panose="02070309020205020404" pitchFamily="49" charset="0"/>
              </a:rPr>
              <a:t>, </a:t>
            </a:r>
            <a:endParaRPr lang="es-ES" sz="36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800"/>
              </a:spcAft>
            </a:pPr>
            <a:r>
              <a:rPr lang="en-GB" sz="2800" dirty="0">
                <a:latin typeface="Consolas" panose="020B0609020204030204" pitchFamily="49" charset="0"/>
                <a:ea typeface="Times New Roman" panose="02020603050405020304" pitchFamily="18" charset="0"/>
                <a:cs typeface="Courier New" panose="02070309020205020404" pitchFamily="49" charset="0"/>
              </a:rPr>
              <a:t>                         x = 6:18, # input </a:t>
            </a:r>
            <a:endParaRPr lang="es-ES" sz="36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800"/>
              </a:spcAft>
            </a:pPr>
            <a:r>
              <a:rPr lang="en-GB" sz="2800" dirty="0">
                <a:latin typeface="Consolas" panose="020B0609020204030204" pitchFamily="49" charset="0"/>
                <a:ea typeface="Times New Roman" panose="02020603050405020304" pitchFamily="18" charset="0"/>
                <a:cs typeface="Courier New" panose="02070309020205020404" pitchFamily="49" charset="0"/>
              </a:rPr>
              <a:t>                         y = 3:5 # output)</a:t>
            </a:r>
            <a:endParaRPr lang="es-ES" sz="3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A6E21A8-CF29-46B6-9B11-EDB5B3583797}"/>
              </a:ext>
            </a:extLst>
          </p:cNvPr>
          <p:cNvSpPr/>
          <p:nvPr/>
        </p:nvSpPr>
        <p:spPr>
          <a:xfrm>
            <a:off x="9029700" y="5506391"/>
            <a:ext cx="9144000" cy="3885103"/>
          </a:xfrm>
          <a:prstGeom prst="rect">
            <a:avLst/>
          </a:prstGeom>
          <a:solidFill>
            <a:schemeClr val="bg1">
              <a:lumMod val="95000"/>
            </a:schemeClr>
          </a:solidFill>
        </p:spPr>
        <p:txBody>
          <a:bodyPr>
            <a:spAutoFit/>
          </a:bodyPr>
          <a:lstStyle/>
          <a:p>
            <a:pPr algn="just">
              <a:lnSpc>
                <a:spcPct val="106000"/>
              </a:lnSpc>
              <a:spcAft>
                <a:spcPts val="800"/>
              </a:spcAft>
            </a:pPr>
            <a:r>
              <a:rPr lang="en-US" sz="2800" dirty="0" err="1">
                <a:latin typeface="Consolas" panose="020B0609020204030204" pitchFamily="49" charset="0"/>
                <a:ea typeface="Calibri" panose="020F0502020204030204" pitchFamily="34" charset="0"/>
                <a:cs typeface="Arial" panose="020B0604020202020204" pitchFamily="34" charset="0"/>
              </a:rPr>
              <a:t>modelRFEAT</a:t>
            </a:r>
            <a:r>
              <a:rPr lang="en-US" sz="2800" dirty="0">
                <a:latin typeface="Consolas" panose="020B0609020204030204" pitchFamily="49" charset="0"/>
                <a:ea typeface="Calibri" panose="020F0502020204030204" pitchFamily="34" charset="0"/>
                <a:cs typeface="Arial" panose="020B0604020202020204" pitchFamily="34" charset="0"/>
              </a:rPr>
              <a:t> &lt;- RFEAT(data = </a:t>
            </a:r>
            <a:r>
              <a:rPr lang="en-US" sz="2800" dirty="0" err="1">
                <a:latin typeface="Consolas" panose="020B0609020204030204" pitchFamily="49" charset="0"/>
                <a:ea typeface="Calibri" panose="020F0502020204030204" pitchFamily="34" charset="0"/>
                <a:cs typeface="Arial" panose="020B0604020202020204" pitchFamily="34" charset="0"/>
              </a:rPr>
              <a:t>PISAindex</a:t>
            </a:r>
            <a:r>
              <a:rPr lang="en-US" sz="2800" dirty="0">
                <a:latin typeface="Consolas" panose="020B0609020204030204" pitchFamily="49" charset="0"/>
                <a:ea typeface="Calibri" panose="020F0502020204030204" pitchFamily="34" charset="0"/>
                <a:cs typeface="Arial" panose="020B0604020202020204" pitchFamily="34" charset="0"/>
              </a:rPr>
              <a:t>, </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800"/>
              </a:spcAft>
            </a:pPr>
            <a:r>
              <a:rPr lang="en-US" sz="2800" dirty="0">
                <a:latin typeface="Consolas" panose="020B0609020204030204" pitchFamily="49" charset="0"/>
                <a:ea typeface="Calibri" panose="020F0502020204030204" pitchFamily="34" charset="0"/>
                <a:cs typeface="Arial" panose="020B0604020202020204" pitchFamily="34" charset="0"/>
              </a:rPr>
              <a:t>                x = 6:18, # input </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800"/>
              </a:spcAft>
            </a:pPr>
            <a:r>
              <a:rPr lang="en-US" sz="2800" dirty="0">
                <a:latin typeface="Consolas" panose="020B0609020204030204" pitchFamily="49" charset="0"/>
                <a:ea typeface="Calibri" panose="020F0502020204030204" pitchFamily="34" charset="0"/>
                <a:cs typeface="Arial" panose="020B0604020202020204" pitchFamily="34" charset="0"/>
              </a:rPr>
              <a:t>                y = 3:5, # output</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800"/>
              </a:spcAft>
            </a:pPr>
            <a:r>
              <a:rPr lang="en-US" sz="2800" dirty="0">
                <a:latin typeface="Consolas" panose="020B0609020204030204" pitchFamily="49" charset="0"/>
                <a:ea typeface="Calibri" panose="020F0502020204030204" pitchFamily="34" charset="0"/>
                <a:cs typeface="Arial" panose="020B0604020202020204" pitchFamily="34" charset="0"/>
              </a:rPr>
              <a:t>                </a:t>
            </a:r>
            <a:r>
              <a:rPr lang="en-US" sz="2800" dirty="0" err="1">
                <a:latin typeface="Consolas" panose="020B0609020204030204" pitchFamily="49" charset="0"/>
                <a:ea typeface="Calibri" panose="020F0502020204030204" pitchFamily="34" charset="0"/>
                <a:cs typeface="Arial" panose="020B0604020202020204" pitchFamily="34" charset="0"/>
              </a:rPr>
              <a:t>numStop</a:t>
            </a:r>
            <a:r>
              <a:rPr lang="en-US" sz="2800" dirty="0">
                <a:latin typeface="Consolas" panose="020B0609020204030204" pitchFamily="49" charset="0"/>
                <a:ea typeface="Calibri" panose="020F0502020204030204" pitchFamily="34" charset="0"/>
                <a:cs typeface="Arial" panose="020B0604020202020204" pitchFamily="34" charset="0"/>
              </a:rPr>
              <a:t> = 5, </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800"/>
              </a:spcAft>
            </a:pPr>
            <a:r>
              <a:rPr lang="en-US" sz="2800" dirty="0">
                <a:latin typeface="Consolas" panose="020B0609020204030204" pitchFamily="49" charset="0"/>
                <a:ea typeface="Calibri" panose="020F0502020204030204" pitchFamily="34" charset="0"/>
                <a:cs typeface="Arial" panose="020B0604020202020204" pitchFamily="34" charset="0"/>
              </a:rPr>
              <a:t>                m = 30,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800"/>
              </a:spcAft>
            </a:pPr>
            <a:r>
              <a:rPr lang="en-US" sz="2800" dirty="0">
                <a:latin typeface="Consolas" panose="020B0609020204030204" pitchFamily="49" charset="0"/>
                <a:ea typeface="Calibri" panose="020F0502020204030204" pitchFamily="34" charset="0"/>
                <a:cs typeface="Arial" panose="020B0604020202020204" pitchFamily="34" charset="0"/>
              </a:rPr>
              <a:t>                </a:t>
            </a:r>
            <a:r>
              <a:rPr lang="en-US" sz="2800" dirty="0" err="1">
                <a:latin typeface="Consolas" panose="020B0609020204030204" pitchFamily="49" charset="0"/>
                <a:ea typeface="Calibri" panose="020F0502020204030204" pitchFamily="34" charset="0"/>
                <a:cs typeface="Arial" panose="020B0604020202020204" pitchFamily="34" charset="0"/>
              </a:rPr>
              <a:t>s_mtry</a:t>
            </a:r>
            <a:r>
              <a:rPr lang="en-US" sz="2800" dirty="0">
                <a:latin typeface="Consolas" panose="020B0609020204030204" pitchFamily="49" charset="0"/>
                <a:ea typeface="Calibri" panose="020F0502020204030204" pitchFamily="34" charset="0"/>
                <a:cs typeface="Arial" panose="020B0604020202020204" pitchFamily="34" charset="0"/>
              </a:rPr>
              <a:t> = "BRM",</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800"/>
              </a:spcAft>
            </a:pPr>
            <a:r>
              <a:rPr lang="en-US" sz="2800" dirty="0">
                <a:latin typeface="Consolas" panose="020B0609020204030204" pitchFamily="49" charset="0"/>
                <a:ea typeface="Calibri" panose="020F0502020204030204" pitchFamily="34" charset="0"/>
                <a:cs typeface="Arial" panose="020B0604020202020204" pitchFamily="34" charset="0"/>
              </a:rPr>
              <a:t>                na.rm = TRUE)</a:t>
            </a:r>
            <a:endParaRPr lang="es-E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5BB74F0-72B4-4C67-8E67-357F8D6D0149}"/>
              </a:ext>
            </a:extLst>
          </p:cNvPr>
          <p:cNvSpPr txBox="1"/>
          <p:nvPr/>
        </p:nvSpPr>
        <p:spPr>
          <a:xfrm flipH="1">
            <a:off x="391886" y="2770760"/>
            <a:ext cx="8752114" cy="584775"/>
          </a:xfrm>
          <a:prstGeom prst="rect">
            <a:avLst/>
          </a:prstGeom>
          <a:noFill/>
        </p:spPr>
        <p:txBody>
          <a:bodyPr wrap="square" rtlCol="0">
            <a:spAutoFit/>
          </a:bodyPr>
          <a:lstStyle/>
          <a:p>
            <a:r>
              <a:rPr lang="en-GB" sz="3200" b="1" dirty="0"/>
              <a:t>Efficiency Analysis Trees (EAT)</a:t>
            </a:r>
            <a:endParaRPr lang="es-ES" sz="3200" b="1" dirty="0"/>
          </a:p>
        </p:txBody>
      </p:sp>
      <p:sp>
        <p:nvSpPr>
          <p:cNvPr id="11" name="TextBox 10">
            <a:extLst>
              <a:ext uri="{FF2B5EF4-FFF2-40B4-BE49-F238E27FC236}">
                <a16:creationId xmlns:a16="http://schemas.microsoft.com/office/drawing/2014/main" id="{34A637D7-B662-45F5-9EB0-3E408141409C}"/>
              </a:ext>
            </a:extLst>
          </p:cNvPr>
          <p:cNvSpPr txBox="1"/>
          <p:nvPr/>
        </p:nvSpPr>
        <p:spPr>
          <a:xfrm flipH="1">
            <a:off x="9535886" y="4488517"/>
            <a:ext cx="8360228" cy="1077218"/>
          </a:xfrm>
          <a:prstGeom prst="rect">
            <a:avLst/>
          </a:prstGeom>
          <a:noFill/>
        </p:spPr>
        <p:txBody>
          <a:bodyPr wrap="square" rtlCol="0">
            <a:spAutoFit/>
          </a:bodyPr>
          <a:lstStyle/>
          <a:p>
            <a:r>
              <a:rPr lang="en-GB" sz="3200" b="1" dirty="0"/>
              <a:t>Random Forest for Efficiency Analysis Trees (RF+EAT)</a:t>
            </a:r>
            <a:endParaRPr lang="es-ES" sz="3200" b="1" dirty="0"/>
          </a:p>
        </p:txBody>
      </p:sp>
    </p:spTree>
    <p:extLst>
      <p:ext uri="{BB962C8B-B14F-4D97-AF65-F5344CB8AC3E}">
        <p14:creationId xmlns:p14="http://schemas.microsoft.com/office/powerpoint/2010/main" val="3300558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7BB4-FDC5-47C0-AA39-421F8D3ED098}"/>
              </a:ext>
            </a:extLst>
          </p:cNvPr>
          <p:cNvSpPr>
            <a:spLocks noGrp="1"/>
          </p:cNvSpPr>
          <p:nvPr>
            <p:ph type="title"/>
          </p:nvPr>
        </p:nvSpPr>
        <p:spPr/>
        <p:txBody>
          <a:bodyPr/>
          <a:lstStyle/>
          <a:p>
            <a:r>
              <a:rPr lang="en-GB" dirty="0"/>
              <a:t>Empirical case. Predictions</a:t>
            </a:r>
            <a:endParaRPr lang="es-ES" dirty="0"/>
          </a:p>
        </p:txBody>
      </p:sp>
      <p:sp>
        <p:nvSpPr>
          <p:cNvPr id="4" name="Slide Number Placeholder 3">
            <a:extLst>
              <a:ext uri="{FF2B5EF4-FFF2-40B4-BE49-F238E27FC236}">
                <a16:creationId xmlns:a16="http://schemas.microsoft.com/office/drawing/2014/main" id="{AEFA6F82-038A-49B9-AF36-273E32B4D66D}"/>
              </a:ext>
            </a:extLst>
          </p:cNvPr>
          <p:cNvSpPr>
            <a:spLocks noGrp="1"/>
          </p:cNvSpPr>
          <p:nvPr>
            <p:ph type="sldNum" sz="quarter" idx="12"/>
          </p:nvPr>
        </p:nvSpPr>
        <p:spPr/>
        <p:txBody>
          <a:bodyPr/>
          <a:lstStyle/>
          <a:p>
            <a:fld id="{DBFF9636-A71C-488A-89F8-02E08556F10C}" type="slidenum">
              <a:rPr lang="es-ES" smtClean="0"/>
              <a:pPr/>
              <a:t>18</a:t>
            </a:fld>
            <a:endParaRPr lang="es-ES" dirty="0"/>
          </a:p>
        </p:txBody>
      </p:sp>
      <p:sp>
        <p:nvSpPr>
          <p:cNvPr id="5" name="Rectangle 4">
            <a:extLst>
              <a:ext uri="{FF2B5EF4-FFF2-40B4-BE49-F238E27FC236}">
                <a16:creationId xmlns:a16="http://schemas.microsoft.com/office/drawing/2014/main" id="{9465D248-1F44-48FE-8F09-0C57C128AC18}"/>
              </a:ext>
            </a:extLst>
          </p:cNvPr>
          <p:cNvSpPr/>
          <p:nvPr/>
        </p:nvSpPr>
        <p:spPr>
          <a:xfrm>
            <a:off x="5584371" y="2944641"/>
            <a:ext cx="12311743" cy="6009915"/>
          </a:xfrm>
          <a:prstGeom prst="rect">
            <a:avLst/>
          </a:prstGeom>
          <a:solidFill>
            <a:schemeClr val="bg1">
              <a:lumMod val="95000"/>
            </a:schemeClr>
          </a:solidFill>
        </p:spPr>
        <p:txBody>
          <a:bodyPr wrap="square">
            <a:spAutoFit/>
          </a:bodyPr>
          <a:lstStyle/>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err="1">
                <a:latin typeface="Consolas" panose="020B0609020204030204" pitchFamily="49" charset="0"/>
                <a:ea typeface="Calibri" panose="020F0502020204030204" pitchFamily="34" charset="0"/>
                <a:cs typeface="Arial" panose="020B0604020202020204" pitchFamily="34" charset="0"/>
              </a:rPr>
              <a:t>predictEAT</a:t>
            </a:r>
            <a:r>
              <a:rPr lang="en-GB" sz="2800" dirty="0">
                <a:latin typeface="Consolas" panose="020B0609020204030204" pitchFamily="49" charset="0"/>
                <a:ea typeface="Calibri" panose="020F0502020204030204" pitchFamily="34" charset="0"/>
                <a:cs typeface="Arial" panose="020B0604020202020204" pitchFamily="34" charset="0"/>
              </a:rPr>
              <a:t>(object = </a:t>
            </a:r>
            <a:r>
              <a:rPr lang="en-GB" sz="2800" b="1" dirty="0" err="1">
                <a:latin typeface="Consolas" panose="020B0609020204030204" pitchFamily="49" charset="0"/>
                <a:ea typeface="Calibri" panose="020F0502020204030204" pitchFamily="34" charset="0"/>
                <a:cs typeface="Arial" panose="020B0604020202020204" pitchFamily="34" charset="0"/>
              </a:rPr>
              <a:t>modelEAT</a:t>
            </a: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newdata</a:t>
            </a:r>
            <a:r>
              <a:rPr lang="en-GB" sz="2800" dirty="0">
                <a:latin typeface="Consolas" panose="020B0609020204030204" pitchFamily="49" charset="0"/>
                <a:ea typeface="Calibri" panose="020F0502020204030204" pitchFamily="34" charset="0"/>
                <a:cs typeface="Arial" panose="020B0604020202020204" pitchFamily="34" charset="0"/>
              </a:rPr>
              <a:t> = tail(data, 10), x = x)</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S_PISA_pred</a:t>
            </a: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R_PISA_pred</a:t>
            </a: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M_PISA_pred</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1          396         399         393</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2          429         420         423</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3          429         420         423</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4          487         479         496</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5          396         377         379</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6          396         399         393</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7          396         377         379</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8          396         377         379</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9          396         377         379</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10         396         377         379</a:t>
            </a:r>
            <a:endParaRPr lang="es-E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9994FA66-7314-4BF0-8AB9-C010673F4D9E}"/>
              </a:ext>
            </a:extLst>
          </p:cNvPr>
          <p:cNvSpPr txBox="1"/>
          <p:nvPr/>
        </p:nvSpPr>
        <p:spPr>
          <a:xfrm flipH="1">
            <a:off x="391886" y="2770760"/>
            <a:ext cx="8752114" cy="584775"/>
          </a:xfrm>
          <a:prstGeom prst="rect">
            <a:avLst/>
          </a:prstGeom>
          <a:noFill/>
        </p:spPr>
        <p:txBody>
          <a:bodyPr wrap="square" rtlCol="0">
            <a:spAutoFit/>
          </a:bodyPr>
          <a:lstStyle/>
          <a:p>
            <a:r>
              <a:rPr lang="en-GB" sz="3200" b="1" dirty="0"/>
              <a:t>Efficiency Analysis Trees (EAT)</a:t>
            </a:r>
            <a:endParaRPr lang="es-ES" sz="3200" b="1" dirty="0"/>
          </a:p>
        </p:txBody>
      </p:sp>
    </p:spTree>
    <p:extLst>
      <p:ext uri="{BB962C8B-B14F-4D97-AF65-F5344CB8AC3E}">
        <p14:creationId xmlns:p14="http://schemas.microsoft.com/office/powerpoint/2010/main" val="3050594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7BB4-FDC5-47C0-AA39-421F8D3ED098}"/>
              </a:ext>
            </a:extLst>
          </p:cNvPr>
          <p:cNvSpPr>
            <a:spLocks noGrp="1"/>
          </p:cNvSpPr>
          <p:nvPr>
            <p:ph type="title"/>
          </p:nvPr>
        </p:nvSpPr>
        <p:spPr/>
        <p:txBody>
          <a:bodyPr/>
          <a:lstStyle/>
          <a:p>
            <a:r>
              <a:rPr lang="en-GB" dirty="0"/>
              <a:t>Empirical case. Predictions</a:t>
            </a:r>
            <a:endParaRPr lang="es-ES" dirty="0"/>
          </a:p>
        </p:txBody>
      </p:sp>
      <p:sp>
        <p:nvSpPr>
          <p:cNvPr id="4" name="Slide Number Placeholder 3">
            <a:extLst>
              <a:ext uri="{FF2B5EF4-FFF2-40B4-BE49-F238E27FC236}">
                <a16:creationId xmlns:a16="http://schemas.microsoft.com/office/drawing/2014/main" id="{AEFA6F82-038A-49B9-AF36-273E32B4D66D}"/>
              </a:ext>
            </a:extLst>
          </p:cNvPr>
          <p:cNvSpPr>
            <a:spLocks noGrp="1"/>
          </p:cNvSpPr>
          <p:nvPr>
            <p:ph type="sldNum" sz="quarter" idx="12"/>
          </p:nvPr>
        </p:nvSpPr>
        <p:spPr/>
        <p:txBody>
          <a:bodyPr/>
          <a:lstStyle/>
          <a:p>
            <a:fld id="{DBFF9636-A71C-488A-89F8-02E08556F10C}" type="slidenum">
              <a:rPr lang="es-ES" smtClean="0"/>
              <a:pPr/>
              <a:t>19</a:t>
            </a:fld>
            <a:endParaRPr lang="es-ES" dirty="0"/>
          </a:p>
        </p:txBody>
      </p:sp>
      <p:sp>
        <p:nvSpPr>
          <p:cNvPr id="8" name="TextBox 7">
            <a:extLst>
              <a:ext uri="{FF2B5EF4-FFF2-40B4-BE49-F238E27FC236}">
                <a16:creationId xmlns:a16="http://schemas.microsoft.com/office/drawing/2014/main" id="{9994FA66-7314-4BF0-8AB9-C010673F4D9E}"/>
              </a:ext>
            </a:extLst>
          </p:cNvPr>
          <p:cNvSpPr txBox="1"/>
          <p:nvPr/>
        </p:nvSpPr>
        <p:spPr>
          <a:xfrm flipH="1">
            <a:off x="391885" y="2770760"/>
            <a:ext cx="4408714" cy="1569660"/>
          </a:xfrm>
          <a:prstGeom prst="rect">
            <a:avLst/>
          </a:prstGeom>
          <a:noFill/>
        </p:spPr>
        <p:txBody>
          <a:bodyPr wrap="square" rtlCol="0">
            <a:spAutoFit/>
          </a:bodyPr>
          <a:lstStyle/>
          <a:p>
            <a:r>
              <a:rPr lang="en-GB" sz="3200" b="1" dirty="0"/>
              <a:t>Random Forest for Efficiency Analysis Trees (RF+EAT)</a:t>
            </a:r>
            <a:endParaRPr lang="es-ES" sz="3200" b="1" dirty="0"/>
          </a:p>
        </p:txBody>
      </p:sp>
      <p:sp>
        <p:nvSpPr>
          <p:cNvPr id="6" name="Rectangle 5">
            <a:extLst>
              <a:ext uri="{FF2B5EF4-FFF2-40B4-BE49-F238E27FC236}">
                <a16:creationId xmlns:a16="http://schemas.microsoft.com/office/drawing/2014/main" id="{A9E40905-E0ED-44B9-9860-82940AB50CF3}"/>
              </a:ext>
            </a:extLst>
          </p:cNvPr>
          <p:cNvSpPr/>
          <p:nvPr/>
        </p:nvSpPr>
        <p:spPr>
          <a:xfrm>
            <a:off x="4980217" y="3009951"/>
            <a:ext cx="13144504" cy="6009915"/>
          </a:xfrm>
          <a:prstGeom prst="rect">
            <a:avLst/>
          </a:prstGeom>
          <a:solidFill>
            <a:schemeClr val="bg1">
              <a:lumMod val="95000"/>
            </a:schemeClr>
          </a:solidFill>
        </p:spPr>
        <p:txBody>
          <a:bodyPr wrap="square">
            <a:spAutoFit/>
          </a:bodyPr>
          <a:lstStyle/>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err="1">
                <a:latin typeface="Consolas" panose="020B0609020204030204" pitchFamily="49" charset="0"/>
                <a:ea typeface="Calibri" panose="020F0502020204030204" pitchFamily="34" charset="0"/>
                <a:cs typeface="Arial" panose="020B0604020202020204" pitchFamily="34" charset="0"/>
              </a:rPr>
              <a:t>predictRFEAT</a:t>
            </a:r>
            <a:r>
              <a:rPr lang="en-GB" sz="2800" dirty="0">
                <a:latin typeface="Consolas" panose="020B0609020204030204" pitchFamily="49" charset="0"/>
                <a:ea typeface="Calibri" panose="020F0502020204030204" pitchFamily="34" charset="0"/>
                <a:cs typeface="Arial" panose="020B0604020202020204" pitchFamily="34" charset="0"/>
              </a:rPr>
              <a:t>(object = </a:t>
            </a:r>
            <a:r>
              <a:rPr lang="en-GB" sz="2800" b="1" dirty="0" err="1">
                <a:latin typeface="Consolas" panose="020B0609020204030204" pitchFamily="49" charset="0"/>
                <a:ea typeface="Calibri" panose="020F0502020204030204" pitchFamily="34" charset="0"/>
                <a:cs typeface="Arial" panose="020B0604020202020204" pitchFamily="34" charset="0"/>
              </a:rPr>
              <a:t>modelRFEAT</a:t>
            </a: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newdata</a:t>
            </a:r>
            <a:r>
              <a:rPr lang="en-GB" sz="2800" dirty="0">
                <a:latin typeface="Consolas" panose="020B0609020204030204" pitchFamily="49" charset="0"/>
                <a:ea typeface="Calibri" panose="020F0502020204030204" pitchFamily="34" charset="0"/>
                <a:cs typeface="Arial" panose="020B0604020202020204" pitchFamily="34" charset="0"/>
              </a:rPr>
              <a:t> = tail(data, 10), x = x)</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S_PISA_pred</a:t>
            </a: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R_PISA_pred</a:t>
            </a: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M_PISA_pred</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1       400.02      393.18      401.92</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2       421.78      418.16      413.56</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3       420.74      417.80      412.44</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4       448.74      447.32      443.68</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5       382.60      368.40      371.38</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6       412.02      411.96      412.58</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7       384.54      371.28      373.22</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8       392.58      382.12      382.94</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9       379.28      365.68      370.52</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10      376.30      364.94      365.42</a:t>
            </a:r>
            <a:endParaRPr lang="es-E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6652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7ED9-B8C4-0248-9BD2-455DC258A406}"/>
              </a:ext>
            </a:extLst>
          </p:cNvPr>
          <p:cNvSpPr>
            <a:spLocks noGrp="1"/>
          </p:cNvSpPr>
          <p:nvPr>
            <p:ph type="title"/>
          </p:nvPr>
        </p:nvSpPr>
        <p:spPr/>
        <p:txBody>
          <a:bodyPr/>
          <a:lstStyle/>
          <a:p>
            <a:r>
              <a:rPr lang="es-ES" dirty="0"/>
              <a:t>INDEX</a:t>
            </a:r>
          </a:p>
        </p:txBody>
      </p:sp>
      <p:sp>
        <p:nvSpPr>
          <p:cNvPr id="3" name="Content Placeholder 2">
            <a:extLst>
              <a:ext uri="{FF2B5EF4-FFF2-40B4-BE49-F238E27FC236}">
                <a16:creationId xmlns:a16="http://schemas.microsoft.com/office/drawing/2014/main" id="{67C77ABA-1A01-0D4E-8701-B724A3E10053}"/>
              </a:ext>
            </a:extLst>
          </p:cNvPr>
          <p:cNvSpPr>
            <a:spLocks noGrp="1"/>
          </p:cNvSpPr>
          <p:nvPr>
            <p:ph idx="1"/>
          </p:nvPr>
        </p:nvSpPr>
        <p:spPr>
          <a:xfrm>
            <a:off x="1257300" y="2528894"/>
            <a:ext cx="15773400" cy="6860036"/>
          </a:xfrm>
        </p:spPr>
        <p:txBody>
          <a:bodyPr>
            <a:normAutofit fontScale="85000" lnSpcReduction="10000"/>
          </a:bodyPr>
          <a:lstStyle/>
          <a:p>
            <a:pPr>
              <a:lnSpc>
                <a:spcPct val="150000"/>
              </a:lnSpc>
            </a:pPr>
            <a:r>
              <a:rPr lang="en-GB" dirty="0"/>
              <a:t>Introduction</a:t>
            </a:r>
          </a:p>
          <a:p>
            <a:pPr lvl="1">
              <a:lnSpc>
                <a:spcPct val="150000"/>
              </a:lnSpc>
            </a:pPr>
            <a:r>
              <a:rPr lang="en-GB" dirty="0"/>
              <a:t>Free Disposal Hull (FDH) and Data Envelopment Analysis (DEA)</a:t>
            </a:r>
          </a:p>
          <a:p>
            <a:pPr lvl="1">
              <a:lnSpc>
                <a:spcPct val="150000"/>
              </a:lnSpc>
            </a:pPr>
            <a:r>
              <a:rPr lang="en-GB" dirty="0"/>
              <a:t>Classification and Regression Trees (CART) and Efficiency Analysis Trees (EAT)</a:t>
            </a:r>
          </a:p>
          <a:p>
            <a:pPr lvl="1">
              <a:lnSpc>
                <a:spcPct val="150000"/>
              </a:lnSpc>
            </a:pPr>
            <a:r>
              <a:rPr lang="en-GB" dirty="0"/>
              <a:t>Random Forest for Efficiency Analysis Trees</a:t>
            </a:r>
          </a:p>
          <a:p>
            <a:pPr>
              <a:lnSpc>
                <a:spcPct val="150000"/>
              </a:lnSpc>
            </a:pPr>
            <a:r>
              <a:rPr lang="en-GB" b="1" dirty="0"/>
              <a:t>eat</a:t>
            </a:r>
            <a:r>
              <a:rPr lang="en-GB" dirty="0"/>
              <a:t> package</a:t>
            </a:r>
          </a:p>
          <a:p>
            <a:pPr lvl="1">
              <a:lnSpc>
                <a:spcPct val="150000"/>
              </a:lnSpc>
            </a:pPr>
            <a:r>
              <a:rPr lang="en-GB" dirty="0"/>
              <a:t>Main functions</a:t>
            </a:r>
          </a:p>
          <a:p>
            <a:pPr lvl="1">
              <a:lnSpc>
                <a:spcPct val="150000"/>
              </a:lnSpc>
            </a:pPr>
            <a:r>
              <a:rPr lang="en-GB" dirty="0"/>
              <a:t>Empirical case</a:t>
            </a:r>
          </a:p>
          <a:p>
            <a:pPr>
              <a:lnSpc>
                <a:spcPct val="150000"/>
              </a:lnSpc>
            </a:pPr>
            <a:r>
              <a:rPr lang="en-GB" dirty="0"/>
              <a:t>Conclusions</a:t>
            </a:r>
          </a:p>
          <a:p>
            <a:endParaRPr lang="en-GB" dirty="0"/>
          </a:p>
          <a:p>
            <a:pPr lvl="1"/>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FBC3DD06-6788-9E43-9432-FE0AABA60240}"/>
              </a:ext>
            </a:extLst>
          </p:cNvPr>
          <p:cNvSpPr>
            <a:spLocks noGrp="1"/>
          </p:cNvSpPr>
          <p:nvPr>
            <p:ph type="sldNum" sz="quarter" idx="12"/>
          </p:nvPr>
        </p:nvSpPr>
        <p:spPr/>
        <p:txBody>
          <a:bodyPr/>
          <a:lstStyle/>
          <a:p>
            <a:fld id="{DBFF9636-A71C-488A-89F8-02E08556F10C}" type="slidenum">
              <a:rPr lang="es-ES" smtClean="0"/>
              <a:pPr/>
              <a:t>2</a:t>
            </a:fld>
            <a:endParaRPr lang="es-ES" dirty="0"/>
          </a:p>
        </p:txBody>
      </p:sp>
    </p:spTree>
    <p:extLst>
      <p:ext uri="{BB962C8B-B14F-4D97-AF65-F5344CB8AC3E}">
        <p14:creationId xmlns:p14="http://schemas.microsoft.com/office/powerpoint/2010/main" val="1158821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7BB4-FDC5-47C0-AA39-421F8D3ED098}"/>
              </a:ext>
            </a:extLst>
          </p:cNvPr>
          <p:cNvSpPr>
            <a:spLocks noGrp="1"/>
          </p:cNvSpPr>
          <p:nvPr>
            <p:ph type="title"/>
          </p:nvPr>
        </p:nvSpPr>
        <p:spPr/>
        <p:txBody>
          <a:bodyPr/>
          <a:lstStyle/>
          <a:p>
            <a:r>
              <a:rPr lang="en-GB" dirty="0"/>
              <a:t>Empirical case. Importance of variables</a:t>
            </a:r>
            <a:endParaRPr lang="es-ES" dirty="0"/>
          </a:p>
        </p:txBody>
      </p:sp>
      <p:sp>
        <p:nvSpPr>
          <p:cNvPr id="4" name="Slide Number Placeholder 3">
            <a:extLst>
              <a:ext uri="{FF2B5EF4-FFF2-40B4-BE49-F238E27FC236}">
                <a16:creationId xmlns:a16="http://schemas.microsoft.com/office/drawing/2014/main" id="{AEFA6F82-038A-49B9-AF36-273E32B4D66D}"/>
              </a:ext>
            </a:extLst>
          </p:cNvPr>
          <p:cNvSpPr>
            <a:spLocks noGrp="1"/>
          </p:cNvSpPr>
          <p:nvPr>
            <p:ph type="sldNum" sz="quarter" idx="12"/>
          </p:nvPr>
        </p:nvSpPr>
        <p:spPr/>
        <p:txBody>
          <a:bodyPr/>
          <a:lstStyle/>
          <a:p>
            <a:fld id="{DBFF9636-A71C-488A-89F8-02E08556F10C}" type="slidenum">
              <a:rPr lang="es-ES" smtClean="0"/>
              <a:pPr/>
              <a:t>20</a:t>
            </a:fld>
            <a:endParaRPr lang="es-ES" dirty="0"/>
          </a:p>
        </p:txBody>
      </p:sp>
      <p:sp>
        <p:nvSpPr>
          <p:cNvPr id="8" name="TextBox 7">
            <a:extLst>
              <a:ext uri="{FF2B5EF4-FFF2-40B4-BE49-F238E27FC236}">
                <a16:creationId xmlns:a16="http://schemas.microsoft.com/office/drawing/2014/main" id="{9994FA66-7314-4BF0-8AB9-C010673F4D9E}"/>
              </a:ext>
            </a:extLst>
          </p:cNvPr>
          <p:cNvSpPr txBox="1"/>
          <p:nvPr/>
        </p:nvSpPr>
        <p:spPr>
          <a:xfrm flipH="1">
            <a:off x="391884" y="2770760"/>
            <a:ext cx="5323115" cy="584775"/>
          </a:xfrm>
          <a:prstGeom prst="rect">
            <a:avLst/>
          </a:prstGeom>
          <a:noFill/>
        </p:spPr>
        <p:txBody>
          <a:bodyPr wrap="square" rtlCol="0">
            <a:spAutoFit/>
          </a:bodyPr>
          <a:lstStyle/>
          <a:p>
            <a:r>
              <a:rPr lang="en-GB" sz="3200" b="1" dirty="0"/>
              <a:t>Efficiency Analysis Trees (EAT)</a:t>
            </a:r>
            <a:endParaRPr lang="es-ES" sz="3200" b="1" dirty="0"/>
          </a:p>
        </p:txBody>
      </p:sp>
      <p:sp>
        <p:nvSpPr>
          <p:cNvPr id="5" name="Rectangle 4">
            <a:extLst>
              <a:ext uri="{FF2B5EF4-FFF2-40B4-BE49-F238E27FC236}">
                <a16:creationId xmlns:a16="http://schemas.microsoft.com/office/drawing/2014/main" id="{5AD2E750-F463-44E3-9313-7B28648E8FD7}"/>
              </a:ext>
            </a:extLst>
          </p:cNvPr>
          <p:cNvSpPr/>
          <p:nvPr/>
        </p:nvSpPr>
        <p:spPr>
          <a:xfrm>
            <a:off x="264428" y="3387371"/>
            <a:ext cx="9026529" cy="5624232"/>
          </a:xfrm>
          <a:prstGeom prst="rect">
            <a:avLst/>
          </a:prstGeom>
          <a:solidFill>
            <a:schemeClr val="bg1">
              <a:lumMod val="95000"/>
            </a:schemeClr>
          </a:solidFill>
        </p:spPr>
        <p:txBody>
          <a:bodyPr wrap="square">
            <a:spAutoFit/>
          </a:bodyPr>
          <a:lstStyle/>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err="1">
                <a:latin typeface="Consolas" panose="020B0609020204030204" pitchFamily="49" charset="0"/>
                <a:ea typeface="Calibri" panose="020F0502020204030204" pitchFamily="34" charset="0"/>
                <a:cs typeface="Arial" panose="020B0604020202020204" pitchFamily="34" charset="0"/>
              </a:rPr>
              <a:t>rankingEAT</a:t>
            </a:r>
            <a:r>
              <a:rPr lang="en-GB" sz="2000" dirty="0">
                <a:latin typeface="Consolas" panose="020B0609020204030204" pitchFamily="49" charset="0"/>
                <a:ea typeface="Calibri" panose="020F0502020204030204" pitchFamily="34" charset="0"/>
                <a:cs typeface="Arial" panose="020B0604020202020204" pitchFamily="34" charset="0"/>
              </a:rPr>
              <a:t>(object = </a:t>
            </a:r>
            <a:r>
              <a:rPr lang="en-GB" sz="2000" dirty="0" err="1">
                <a:latin typeface="Consolas" panose="020B0609020204030204" pitchFamily="49" charset="0"/>
                <a:ea typeface="Calibri" panose="020F0502020204030204" pitchFamily="34" charset="0"/>
                <a:cs typeface="Arial" panose="020B0604020202020204" pitchFamily="34" charset="0"/>
              </a:rPr>
              <a:t>modelEAT</a:t>
            </a:r>
            <a:r>
              <a:rPr lang="en-GB" sz="2000" dirty="0">
                <a:latin typeface="Consolas" panose="020B0609020204030204" pitchFamily="49" charset="0"/>
                <a:ea typeface="Calibri" panose="020F0502020204030204" pitchFamily="34" charset="0"/>
                <a:cs typeface="Arial" panose="020B0604020202020204" pitchFamily="34" charset="0"/>
              </a:rPr>
              <a:t>, threshold = 70, </a:t>
            </a:r>
            <a:r>
              <a:rPr lang="en-GB" sz="2000" dirty="0" err="1">
                <a:latin typeface="Consolas" panose="020B0609020204030204" pitchFamily="49" charset="0"/>
                <a:ea typeface="Calibri" panose="020F0502020204030204" pitchFamily="34" charset="0"/>
                <a:cs typeface="Arial" panose="020B0604020202020204" pitchFamily="34" charset="0"/>
              </a:rPr>
              <a:t>barplot</a:t>
            </a:r>
            <a:r>
              <a:rPr lang="en-GB" sz="2000" dirty="0">
                <a:latin typeface="Consolas" panose="020B0609020204030204" pitchFamily="49" charset="0"/>
                <a:ea typeface="Calibri" panose="020F0502020204030204" pitchFamily="34" charset="0"/>
                <a:cs typeface="Arial" panose="020B0604020202020204" pitchFamily="34" charset="0"/>
              </a:rPr>
              <a:t> = TRUE, digits = 2)</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       	   Importance</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AAE         100.00</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WS           97.65</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NBMC         82.55</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HW           82.49</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S            82.24</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ABK          67.16</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GDP_PPP      64.54</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AIC          64.08</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EQ           56.29</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PR           56.22</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I            56.22</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PS           45.38</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PFC          29.35</a:t>
            </a:r>
            <a:endParaRPr lang="es-E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15D83FA-9F18-436B-B0ED-169AD418D040}"/>
              </a:ext>
            </a:extLst>
          </p:cNvPr>
          <p:cNvPicPr/>
          <p:nvPr/>
        </p:nvPicPr>
        <p:blipFill>
          <a:blip r:embed="rId3"/>
          <a:stretch>
            <a:fillRect/>
          </a:stretch>
        </p:blipFill>
        <p:spPr>
          <a:xfrm>
            <a:off x="9432107" y="3355535"/>
            <a:ext cx="8774248" cy="5780236"/>
          </a:xfrm>
          <a:prstGeom prst="rect">
            <a:avLst/>
          </a:prstGeom>
        </p:spPr>
      </p:pic>
    </p:spTree>
    <p:extLst>
      <p:ext uri="{BB962C8B-B14F-4D97-AF65-F5344CB8AC3E}">
        <p14:creationId xmlns:p14="http://schemas.microsoft.com/office/powerpoint/2010/main" val="4025194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7BB4-FDC5-47C0-AA39-421F8D3ED098}"/>
              </a:ext>
            </a:extLst>
          </p:cNvPr>
          <p:cNvSpPr>
            <a:spLocks noGrp="1"/>
          </p:cNvSpPr>
          <p:nvPr>
            <p:ph type="title"/>
          </p:nvPr>
        </p:nvSpPr>
        <p:spPr/>
        <p:txBody>
          <a:bodyPr/>
          <a:lstStyle/>
          <a:p>
            <a:r>
              <a:rPr lang="en-GB" dirty="0"/>
              <a:t>Empirical case. Importance of variables</a:t>
            </a:r>
            <a:endParaRPr lang="es-ES" dirty="0"/>
          </a:p>
        </p:txBody>
      </p:sp>
      <p:sp>
        <p:nvSpPr>
          <p:cNvPr id="4" name="Slide Number Placeholder 3">
            <a:extLst>
              <a:ext uri="{FF2B5EF4-FFF2-40B4-BE49-F238E27FC236}">
                <a16:creationId xmlns:a16="http://schemas.microsoft.com/office/drawing/2014/main" id="{AEFA6F82-038A-49B9-AF36-273E32B4D66D}"/>
              </a:ext>
            </a:extLst>
          </p:cNvPr>
          <p:cNvSpPr>
            <a:spLocks noGrp="1"/>
          </p:cNvSpPr>
          <p:nvPr>
            <p:ph type="sldNum" sz="quarter" idx="12"/>
          </p:nvPr>
        </p:nvSpPr>
        <p:spPr/>
        <p:txBody>
          <a:bodyPr/>
          <a:lstStyle/>
          <a:p>
            <a:fld id="{DBFF9636-A71C-488A-89F8-02E08556F10C}" type="slidenum">
              <a:rPr lang="es-ES" smtClean="0"/>
              <a:pPr/>
              <a:t>21</a:t>
            </a:fld>
            <a:endParaRPr lang="es-ES" dirty="0"/>
          </a:p>
        </p:txBody>
      </p:sp>
      <p:sp>
        <p:nvSpPr>
          <p:cNvPr id="8" name="TextBox 7">
            <a:extLst>
              <a:ext uri="{FF2B5EF4-FFF2-40B4-BE49-F238E27FC236}">
                <a16:creationId xmlns:a16="http://schemas.microsoft.com/office/drawing/2014/main" id="{9994FA66-7314-4BF0-8AB9-C010673F4D9E}"/>
              </a:ext>
            </a:extLst>
          </p:cNvPr>
          <p:cNvSpPr txBox="1"/>
          <p:nvPr/>
        </p:nvSpPr>
        <p:spPr>
          <a:xfrm flipH="1">
            <a:off x="391884" y="2770760"/>
            <a:ext cx="9274629" cy="584775"/>
          </a:xfrm>
          <a:prstGeom prst="rect">
            <a:avLst/>
          </a:prstGeom>
          <a:noFill/>
        </p:spPr>
        <p:txBody>
          <a:bodyPr wrap="square" rtlCol="0">
            <a:spAutoFit/>
          </a:bodyPr>
          <a:lstStyle/>
          <a:p>
            <a:r>
              <a:rPr lang="en-GB" sz="3200" b="1" dirty="0"/>
              <a:t>Random Forest for Efficiency Analysis Trees (RF+EAT)</a:t>
            </a:r>
            <a:endParaRPr lang="es-ES" sz="3200" b="1" dirty="0"/>
          </a:p>
        </p:txBody>
      </p:sp>
      <p:sp>
        <p:nvSpPr>
          <p:cNvPr id="5" name="Rectangle 4">
            <a:extLst>
              <a:ext uri="{FF2B5EF4-FFF2-40B4-BE49-F238E27FC236}">
                <a16:creationId xmlns:a16="http://schemas.microsoft.com/office/drawing/2014/main" id="{BF6D90BC-DFF5-4F4E-87DD-E0C5B6D2AAC8}"/>
              </a:ext>
            </a:extLst>
          </p:cNvPr>
          <p:cNvSpPr/>
          <p:nvPr/>
        </p:nvSpPr>
        <p:spPr>
          <a:xfrm>
            <a:off x="391884" y="3371758"/>
            <a:ext cx="8164287" cy="5297989"/>
          </a:xfrm>
          <a:prstGeom prst="rect">
            <a:avLst/>
          </a:prstGeom>
          <a:solidFill>
            <a:schemeClr val="bg1">
              <a:lumMod val="95000"/>
            </a:schemeClr>
          </a:solidFill>
        </p:spPr>
        <p:txBody>
          <a:bodyPr wrap="square">
            <a:spAutoFit/>
          </a:bodyPr>
          <a:lstStyle/>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err="1">
                <a:latin typeface="Consolas" panose="020B0609020204030204" pitchFamily="49" charset="0"/>
                <a:ea typeface="Calibri" panose="020F0502020204030204" pitchFamily="34" charset="0"/>
                <a:cs typeface="Arial" panose="020B0604020202020204" pitchFamily="34" charset="0"/>
              </a:rPr>
              <a:t>rankingRFEAT</a:t>
            </a:r>
            <a:r>
              <a:rPr lang="en-GB" sz="2000" dirty="0">
                <a:latin typeface="Consolas" panose="020B0609020204030204" pitchFamily="49" charset="0"/>
                <a:ea typeface="Calibri" panose="020F0502020204030204" pitchFamily="34" charset="0"/>
                <a:cs typeface="Arial" panose="020B0604020202020204" pitchFamily="34" charset="0"/>
              </a:rPr>
              <a:t>(object = </a:t>
            </a:r>
            <a:r>
              <a:rPr lang="en-GB" sz="2000" dirty="0" err="1">
                <a:latin typeface="Consolas" panose="020B0609020204030204" pitchFamily="49" charset="0"/>
                <a:ea typeface="Calibri" panose="020F0502020204030204" pitchFamily="34" charset="0"/>
                <a:cs typeface="Arial" panose="020B0604020202020204" pitchFamily="34" charset="0"/>
              </a:rPr>
              <a:t>modelRFEAT</a:t>
            </a:r>
            <a:r>
              <a:rPr lang="en-GB" sz="2000" dirty="0">
                <a:latin typeface="Consolas" panose="020B0609020204030204" pitchFamily="49" charset="0"/>
                <a:ea typeface="Calibri" panose="020F0502020204030204" pitchFamily="34" charset="0"/>
                <a:cs typeface="Arial" panose="020B0604020202020204" pitchFamily="34" charset="0"/>
              </a:rPr>
              <a:t>, </a:t>
            </a:r>
            <a:r>
              <a:rPr lang="en-GB" sz="2000" dirty="0" err="1">
                <a:latin typeface="Consolas" panose="020B0609020204030204" pitchFamily="49" charset="0"/>
                <a:ea typeface="Calibri" panose="020F0502020204030204" pitchFamily="34" charset="0"/>
                <a:cs typeface="Arial" panose="020B0604020202020204" pitchFamily="34" charset="0"/>
              </a:rPr>
              <a:t>barplot</a:t>
            </a:r>
            <a:r>
              <a:rPr lang="en-GB" sz="2000" dirty="0">
                <a:latin typeface="Consolas" panose="020B0609020204030204" pitchFamily="49" charset="0"/>
                <a:ea typeface="Calibri" panose="020F0502020204030204" pitchFamily="34" charset="0"/>
                <a:cs typeface="Arial" panose="020B0604020202020204" pitchFamily="34" charset="0"/>
              </a:rPr>
              <a:t> = TRUE)</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it-IT" sz="2000" dirty="0">
                <a:latin typeface="Consolas" panose="020B0609020204030204" pitchFamily="49" charset="0"/>
                <a:ea typeface="Calibri" panose="020F0502020204030204" pitchFamily="34" charset="0"/>
                <a:cs typeface="Arial" panose="020B0604020202020204" pitchFamily="34" charset="0"/>
              </a:rPr>
              <a:t>---------------------------------------------------------</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it-IT" sz="2000" dirty="0">
                <a:latin typeface="Consolas" panose="020B0609020204030204" pitchFamily="49" charset="0"/>
                <a:ea typeface="Calibri" panose="020F0502020204030204" pitchFamily="34" charset="0"/>
                <a:cs typeface="Arial" panose="020B0604020202020204" pitchFamily="34" charset="0"/>
              </a:rPr>
              <a:t>	 Importance</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it-IT" sz="2000" dirty="0">
                <a:latin typeface="Consolas" panose="020B0609020204030204" pitchFamily="49" charset="0"/>
                <a:ea typeface="Calibri" panose="020F0502020204030204" pitchFamily="34" charset="0"/>
                <a:cs typeface="Arial" panose="020B0604020202020204" pitchFamily="34" charset="0"/>
              </a:rPr>
              <a:t>PFC      7.1977380</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it-IT" sz="2000" dirty="0">
                <a:latin typeface="Consolas" panose="020B0609020204030204" pitchFamily="49" charset="0"/>
                <a:ea typeface="Calibri" panose="020F0502020204030204" pitchFamily="34" charset="0"/>
                <a:cs typeface="Arial" panose="020B0604020202020204" pitchFamily="34" charset="0"/>
              </a:rPr>
              <a:t>HW       2.8658000</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it-IT" sz="2000" dirty="0">
                <a:latin typeface="Consolas" panose="020B0609020204030204" pitchFamily="49" charset="0"/>
                <a:ea typeface="Calibri" panose="020F0502020204030204" pitchFamily="34" charset="0"/>
                <a:cs typeface="Arial" panose="020B0604020202020204" pitchFamily="34" charset="0"/>
              </a:rPr>
              <a:t>EQ       2.2628482</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it-IT" sz="2000" dirty="0">
                <a:latin typeface="Consolas" panose="020B0609020204030204" pitchFamily="49" charset="0"/>
                <a:ea typeface="Calibri" panose="020F0502020204030204" pitchFamily="34" charset="0"/>
                <a:cs typeface="Arial" panose="020B0604020202020204" pitchFamily="34" charset="0"/>
              </a:rPr>
              <a:t>I        1.6523514</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it-IT" sz="2000" dirty="0">
                <a:latin typeface="Consolas" panose="020B0609020204030204" pitchFamily="49" charset="0"/>
                <a:ea typeface="Calibri" panose="020F0502020204030204" pitchFamily="34" charset="0"/>
                <a:cs typeface="Arial" panose="020B0604020202020204" pitchFamily="34" charset="0"/>
              </a:rPr>
              <a:t>AIC      0.9298688</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PR      -0.5867114</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AAE     -0.6801898</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S       -0.8349269</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PS      -1.0268028</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GDP_PPP -1.2789753</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NBMC    -1.8264092</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ABK     -2.8606368</a:t>
            </a: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000" dirty="0">
                <a:latin typeface="Consolas" panose="020B0609020204030204" pitchFamily="49" charset="0"/>
                <a:ea typeface="Calibri" panose="020F0502020204030204" pitchFamily="34" charset="0"/>
                <a:cs typeface="Arial" panose="020B0604020202020204" pitchFamily="34" charset="0"/>
              </a:rPr>
              <a:t>WS      -4.0611915</a:t>
            </a:r>
            <a:endParaRPr lang="es-E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88096B-624F-45AB-B260-3A18F80CAB11}"/>
              </a:ext>
            </a:extLst>
          </p:cNvPr>
          <p:cNvPicPr/>
          <p:nvPr/>
        </p:nvPicPr>
        <p:blipFill>
          <a:blip r:embed="rId3"/>
          <a:stretch>
            <a:fillRect/>
          </a:stretch>
        </p:blipFill>
        <p:spPr>
          <a:xfrm>
            <a:off x="8556171" y="3355535"/>
            <a:ext cx="9274628" cy="5625179"/>
          </a:xfrm>
          <a:prstGeom prst="rect">
            <a:avLst/>
          </a:prstGeom>
        </p:spPr>
      </p:pic>
    </p:spTree>
    <p:extLst>
      <p:ext uri="{BB962C8B-B14F-4D97-AF65-F5344CB8AC3E}">
        <p14:creationId xmlns:p14="http://schemas.microsoft.com/office/powerpoint/2010/main" val="819468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B5F6-CE41-4DDB-8AA5-E261D80823E5}"/>
              </a:ext>
            </a:extLst>
          </p:cNvPr>
          <p:cNvSpPr>
            <a:spLocks noGrp="1"/>
          </p:cNvSpPr>
          <p:nvPr>
            <p:ph type="title"/>
          </p:nvPr>
        </p:nvSpPr>
        <p:spPr/>
        <p:txBody>
          <a:bodyPr/>
          <a:lstStyle/>
          <a:p>
            <a:r>
              <a:rPr lang="en-GB" dirty="0"/>
              <a:t>Empirical case. Basic models</a:t>
            </a:r>
            <a:endParaRPr lang="es-ES" dirty="0"/>
          </a:p>
        </p:txBody>
      </p:sp>
      <p:sp>
        <p:nvSpPr>
          <p:cNvPr id="3" name="Content Placeholder 2">
            <a:extLst>
              <a:ext uri="{FF2B5EF4-FFF2-40B4-BE49-F238E27FC236}">
                <a16:creationId xmlns:a16="http://schemas.microsoft.com/office/drawing/2014/main" id="{66D5CBEB-48E7-485C-AA4D-8F204DEDFCF7}"/>
              </a:ext>
            </a:extLst>
          </p:cNvPr>
          <p:cNvSpPr>
            <a:spLocks noGrp="1"/>
          </p:cNvSpPr>
          <p:nvPr>
            <p:ph idx="1"/>
          </p:nvPr>
        </p:nvSpPr>
        <p:spPr>
          <a:xfrm>
            <a:off x="538843" y="2461266"/>
            <a:ext cx="17484729" cy="7156255"/>
          </a:xfrm>
        </p:spPr>
        <p:txBody>
          <a:bodyPr>
            <a:normAutofit fontScale="85000" lnSpcReduction="20000"/>
          </a:bodyPr>
          <a:lstStyle/>
          <a:p>
            <a:pPr algn="just">
              <a:lnSpc>
                <a:spcPct val="150000"/>
              </a:lnSpc>
            </a:pPr>
            <a:r>
              <a:rPr lang="en-US" dirty="0"/>
              <a:t>The efficiency scores are numerical values that indicate the degree of efficiency of a set of Decision Making Units (DMUs)</a:t>
            </a:r>
          </a:p>
          <a:p>
            <a:pPr lvl="1" algn="just">
              <a:lnSpc>
                <a:spcPct val="150000"/>
              </a:lnSpc>
            </a:pPr>
            <a:r>
              <a:rPr lang="es-ES" dirty="0"/>
              <a:t>BCC.OUT: </a:t>
            </a:r>
            <a:r>
              <a:rPr lang="es-ES" dirty="0" err="1"/>
              <a:t>The</a:t>
            </a:r>
            <a:r>
              <a:rPr lang="es-ES" dirty="0"/>
              <a:t> output-</a:t>
            </a:r>
            <a:r>
              <a:rPr lang="es-ES" dirty="0" err="1"/>
              <a:t>oriented</a:t>
            </a:r>
            <a:r>
              <a:rPr lang="es-ES" dirty="0"/>
              <a:t> radial </a:t>
            </a:r>
            <a:r>
              <a:rPr lang="es-ES" dirty="0" err="1"/>
              <a:t>model</a:t>
            </a:r>
            <a:endParaRPr lang="es-ES" dirty="0"/>
          </a:p>
          <a:p>
            <a:pPr lvl="1" algn="just">
              <a:lnSpc>
                <a:spcPct val="150000"/>
              </a:lnSpc>
            </a:pPr>
            <a:r>
              <a:rPr lang="es-ES" dirty="0"/>
              <a:t>BCC.INP: </a:t>
            </a:r>
            <a:r>
              <a:rPr lang="es-ES" dirty="0" err="1"/>
              <a:t>The</a:t>
            </a:r>
            <a:r>
              <a:rPr lang="es-ES" dirty="0"/>
              <a:t> input-</a:t>
            </a:r>
            <a:r>
              <a:rPr lang="es-ES" dirty="0" err="1"/>
              <a:t>oriented</a:t>
            </a:r>
            <a:r>
              <a:rPr lang="es-ES" dirty="0"/>
              <a:t> radial </a:t>
            </a:r>
            <a:r>
              <a:rPr lang="es-ES" dirty="0" err="1"/>
              <a:t>model</a:t>
            </a:r>
            <a:r>
              <a:rPr lang="es-ES" dirty="0"/>
              <a:t> </a:t>
            </a:r>
          </a:p>
          <a:p>
            <a:pPr lvl="1" algn="just">
              <a:lnSpc>
                <a:spcPct val="150000"/>
              </a:lnSpc>
            </a:pPr>
            <a:r>
              <a:rPr lang="es-ES" dirty="0"/>
              <a:t>RSL.OUT: </a:t>
            </a:r>
            <a:r>
              <a:rPr lang="es-ES" dirty="0" err="1"/>
              <a:t>The</a:t>
            </a:r>
            <a:r>
              <a:rPr lang="es-ES" dirty="0"/>
              <a:t> output-</a:t>
            </a:r>
            <a:r>
              <a:rPr lang="es-ES" dirty="0" err="1"/>
              <a:t>oriented</a:t>
            </a:r>
            <a:r>
              <a:rPr lang="es-ES" dirty="0"/>
              <a:t> Russell </a:t>
            </a:r>
            <a:r>
              <a:rPr lang="es-ES" dirty="0" err="1"/>
              <a:t>Model</a:t>
            </a:r>
            <a:endParaRPr lang="es-ES" dirty="0"/>
          </a:p>
          <a:p>
            <a:pPr lvl="1" algn="just">
              <a:lnSpc>
                <a:spcPct val="150000"/>
              </a:lnSpc>
            </a:pPr>
            <a:r>
              <a:rPr lang="es-ES" dirty="0"/>
              <a:t>RSL.INP: </a:t>
            </a:r>
            <a:r>
              <a:rPr lang="es-ES" dirty="0" err="1"/>
              <a:t>The</a:t>
            </a:r>
            <a:r>
              <a:rPr lang="es-ES" dirty="0"/>
              <a:t> input-</a:t>
            </a:r>
            <a:r>
              <a:rPr lang="es-ES" dirty="0" err="1"/>
              <a:t>oriented</a:t>
            </a:r>
            <a:r>
              <a:rPr lang="es-ES" dirty="0"/>
              <a:t> Russell </a:t>
            </a:r>
            <a:r>
              <a:rPr lang="es-ES" dirty="0" err="1"/>
              <a:t>Model</a:t>
            </a:r>
            <a:r>
              <a:rPr lang="es-ES" dirty="0"/>
              <a:t> </a:t>
            </a:r>
          </a:p>
          <a:p>
            <a:pPr lvl="1" algn="just">
              <a:lnSpc>
                <a:spcPct val="150000"/>
              </a:lnSpc>
            </a:pPr>
            <a:r>
              <a:rPr lang="es-ES" dirty="0"/>
              <a:t>DDF: </a:t>
            </a:r>
            <a:r>
              <a:rPr lang="es-ES" dirty="0" err="1"/>
              <a:t>The</a:t>
            </a:r>
            <a:r>
              <a:rPr lang="es-ES" dirty="0"/>
              <a:t> </a:t>
            </a:r>
            <a:r>
              <a:rPr lang="es-ES" dirty="0" err="1"/>
              <a:t>Directional</a:t>
            </a:r>
            <a:r>
              <a:rPr lang="es-ES" dirty="0"/>
              <a:t> </a:t>
            </a:r>
            <a:r>
              <a:rPr lang="es-ES" dirty="0" err="1"/>
              <a:t>Distance</a:t>
            </a:r>
            <a:r>
              <a:rPr lang="es-ES" dirty="0"/>
              <a:t> </a:t>
            </a:r>
            <a:r>
              <a:rPr lang="es-ES" dirty="0" err="1"/>
              <a:t>Function</a:t>
            </a:r>
            <a:endParaRPr lang="es-ES" dirty="0"/>
          </a:p>
          <a:p>
            <a:pPr lvl="1" algn="just">
              <a:lnSpc>
                <a:spcPct val="150000"/>
              </a:lnSpc>
            </a:pPr>
            <a:r>
              <a:rPr lang="es-ES" dirty="0"/>
              <a:t>WAM.MIP: </a:t>
            </a:r>
            <a:r>
              <a:rPr lang="es-ES" dirty="0" err="1"/>
              <a:t>The</a:t>
            </a:r>
            <a:r>
              <a:rPr lang="es-ES" dirty="0"/>
              <a:t> </a:t>
            </a:r>
            <a:r>
              <a:rPr lang="es-ES" dirty="0" err="1"/>
              <a:t>Measure</a:t>
            </a:r>
            <a:r>
              <a:rPr lang="es-ES" dirty="0"/>
              <a:t> </a:t>
            </a:r>
            <a:r>
              <a:rPr lang="es-ES" dirty="0" err="1"/>
              <a:t>of</a:t>
            </a:r>
            <a:r>
              <a:rPr lang="es-ES" dirty="0"/>
              <a:t> </a:t>
            </a:r>
            <a:r>
              <a:rPr lang="es-ES" dirty="0" err="1"/>
              <a:t>Inefficiency</a:t>
            </a:r>
            <a:r>
              <a:rPr lang="es-ES" dirty="0"/>
              <a:t> </a:t>
            </a:r>
            <a:r>
              <a:rPr lang="es-ES" dirty="0" err="1"/>
              <a:t>Proportions</a:t>
            </a:r>
            <a:r>
              <a:rPr lang="es-ES" dirty="0"/>
              <a:t> as a </a:t>
            </a:r>
            <a:r>
              <a:rPr lang="es-ES" dirty="0" err="1"/>
              <a:t>type</a:t>
            </a:r>
            <a:r>
              <a:rPr lang="es-ES" dirty="0"/>
              <a:t> </a:t>
            </a:r>
            <a:r>
              <a:rPr lang="es-ES" dirty="0" err="1"/>
              <a:t>of</a:t>
            </a:r>
            <a:r>
              <a:rPr lang="es-ES" dirty="0"/>
              <a:t> </a:t>
            </a:r>
            <a:r>
              <a:rPr lang="es-ES" dirty="0" err="1"/>
              <a:t>Weighted</a:t>
            </a:r>
            <a:r>
              <a:rPr lang="es-ES" dirty="0"/>
              <a:t> </a:t>
            </a:r>
            <a:r>
              <a:rPr lang="es-ES" dirty="0" err="1"/>
              <a:t>Additive</a:t>
            </a:r>
            <a:r>
              <a:rPr lang="es-ES" dirty="0"/>
              <a:t> </a:t>
            </a:r>
            <a:r>
              <a:rPr lang="es-ES" dirty="0" err="1"/>
              <a:t>Model</a:t>
            </a:r>
            <a:endParaRPr lang="es-ES" dirty="0"/>
          </a:p>
          <a:p>
            <a:pPr lvl="1" algn="just">
              <a:lnSpc>
                <a:spcPct val="150000"/>
              </a:lnSpc>
            </a:pPr>
            <a:r>
              <a:rPr lang="es-ES" dirty="0"/>
              <a:t>WAM.RAM: </a:t>
            </a:r>
            <a:r>
              <a:rPr lang="es-ES" dirty="0" err="1"/>
              <a:t>The</a:t>
            </a:r>
            <a:r>
              <a:rPr lang="es-ES" dirty="0"/>
              <a:t> </a:t>
            </a:r>
            <a:r>
              <a:rPr lang="es-ES" dirty="0" err="1"/>
              <a:t>Range-Adjusted</a:t>
            </a:r>
            <a:r>
              <a:rPr lang="es-ES" dirty="0"/>
              <a:t> </a:t>
            </a:r>
            <a:r>
              <a:rPr lang="es-ES" dirty="0" err="1"/>
              <a:t>Measure</a:t>
            </a:r>
            <a:r>
              <a:rPr lang="es-ES" dirty="0"/>
              <a:t> </a:t>
            </a:r>
            <a:r>
              <a:rPr lang="es-ES" dirty="0" err="1"/>
              <a:t>of</a:t>
            </a:r>
            <a:r>
              <a:rPr lang="es-ES" dirty="0"/>
              <a:t> </a:t>
            </a:r>
            <a:r>
              <a:rPr lang="es-ES" dirty="0" err="1"/>
              <a:t>Inefficiency</a:t>
            </a:r>
            <a:r>
              <a:rPr lang="es-ES" dirty="0"/>
              <a:t> as a </a:t>
            </a:r>
            <a:r>
              <a:rPr lang="es-ES" dirty="0" err="1"/>
              <a:t>type</a:t>
            </a:r>
            <a:r>
              <a:rPr lang="es-ES" dirty="0"/>
              <a:t> </a:t>
            </a:r>
            <a:r>
              <a:rPr lang="es-ES" dirty="0" err="1"/>
              <a:t>of</a:t>
            </a:r>
            <a:r>
              <a:rPr lang="es-ES" dirty="0"/>
              <a:t> </a:t>
            </a:r>
            <a:r>
              <a:rPr lang="es-ES" dirty="0" err="1"/>
              <a:t>Weighted</a:t>
            </a:r>
            <a:r>
              <a:rPr lang="es-ES" dirty="0"/>
              <a:t> </a:t>
            </a:r>
            <a:r>
              <a:rPr lang="es-ES" dirty="0" err="1"/>
              <a:t>Additive</a:t>
            </a:r>
            <a:r>
              <a:rPr lang="es-ES" dirty="0"/>
              <a:t> </a:t>
            </a:r>
            <a:r>
              <a:rPr lang="es-ES" dirty="0" err="1"/>
              <a:t>Model</a:t>
            </a:r>
            <a:endParaRPr lang="es-ES" dirty="0"/>
          </a:p>
          <a:p>
            <a:pPr algn="just">
              <a:lnSpc>
                <a:spcPct val="150000"/>
              </a:lnSpc>
            </a:pPr>
            <a:endParaRPr lang="es-ES" dirty="0"/>
          </a:p>
        </p:txBody>
      </p:sp>
      <p:sp>
        <p:nvSpPr>
          <p:cNvPr id="4" name="Slide Number Placeholder 3">
            <a:extLst>
              <a:ext uri="{FF2B5EF4-FFF2-40B4-BE49-F238E27FC236}">
                <a16:creationId xmlns:a16="http://schemas.microsoft.com/office/drawing/2014/main" id="{9172D9C1-D836-41CD-9468-C4FF38C53CB0}"/>
              </a:ext>
            </a:extLst>
          </p:cNvPr>
          <p:cNvSpPr>
            <a:spLocks noGrp="1"/>
          </p:cNvSpPr>
          <p:nvPr>
            <p:ph type="sldNum" sz="quarter" idx="12"/>
          </p:nvPr>
        </p:nvSpPr>
        <p:spPr/>
        <p:txBody>
          <a:bodyPr/>
          <a:lstStyle/>
          <a:p>
            <a:fld id="{DBFF9636-A71C-488A-89F8-02E08556F10C}" type="slidenum">
              <a:rPr lang="es-ES" smtClean="0"/>
              <a:pPr/>
              <a:t>22</a:t>
            </a:fld>
            <a:endParaRPr lang="es-ES" dirty="0"/>
          </a:p>
        </p:txBody>
      </p:sp>
    </p:spTree>
    <p:extLst>
      <p:ext uri="{BB962C8B-B14F-4D97-AF65-F5344CB8AC3E}">
        <p14:creationId xmlns:p14="http://schemas.microsoft.com/office/powerpoint/2010/main" val="523429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B5F6-CE41-4DDB-8AA5-E261D80823E5}"/>
              </a:ext>
            </a:extLst>
          </p:cNvPr>
          <p:cNvSpPr>
            <a:spLocks noGrp="1"/>
          </p:cNvSpPr>
          <p:nvPr>
            <p:ph type="title"/>
          </p:nvPr>
        </p:nvSpPr>
        <p:spPr/>
        <p:txBody>
          <a:bodyPr/>
          <a:lstStyle/>
          <a:p>
            <a:r>
              <a:rPr lang="en-GB" dirty="0"/>
              <a:t>Empirical case. Basic models</a:t>
            </a:r>
            <a:endParaRPr lang="es-ES" dirty="0"/>
          </a:p>
        </p:txBody>
      </p:sp>
      <p:sp>
        <p:nvSpPr>
          <p:cNvPr id="4" name="Slide Number Placeholder 3">
            <a:extLst>
              <a:ext uri="{FF2B5EF4-FFF2-40B4-BE49-F238E27FC236}">
                <a16:creationId xmlns:a16="http://schemas.microsoft.com/office/drawing/2014/main" id="{9172D9C1-D836-41CD-9468-C4FF38C53CB0}"/>
              </a:ext>
            </a:extLst>
          </p:cNvPr>
          <p:cNvSpPr>
            <a:spLocks noGrp="1"/>
          </p:cNvSpPr>
          <p:nvPr>
            <p:ph type="sldNum" sz="quarter" idx="12"/>
          </p:nvPr>
        </p:nvSpPr>
        <p:spPr/>
        <p:txBody>
          <a:bodyPr/>
          <a:lstStyle/>
          <a:p>
            <a:fld id="{DBFF9636-A71C-488A-89F8-02E08556F10C}" type="slidenum">
              <a:rPr lang="es-ES" smtClean="0"/>
              <a:pPr/>
              <a:t>23</a:t>
            </a:fld>
            <a:endParaRPr lang="es-ES" dirty="0"/>
          </a:p>
        </p:txBody>
      </p:sp>
      <p:sp>
        <p:nvSpPr>
          <p:cNvPr id="6" name="Rectangle 5">
            <a:extLst>
              <a:ext uri="{FF2B5EF4-FFF2-40B4-BE49-F238E27FC236}">
                <a16:creationId xmlns:a16="http://schemas.microsoft.com/office/drawing/2014/main" id="{E80D11B0-80FE-4C17-A23F-41072BF55FAF}"/>
              </a:ext>
            </a:extLst>
          </p:cNvPr>
          <p:cNvSpPr/>
          <p:nvPr/>
        </p:nvSpPr>
        <p:spPr>
          <a:xfrm>
            <a:off x="264428" y="3407130"/>
            <a:ext cx="7981501" cy="3207417"/>
          </a:xfrm>
          <a:prstGeom prst="rect">
            <a:avLst/>
          </a:prstGeom>
          <a:solidFill>
            <a:schemeClr val="bg1">
              <a:lumMod val="95000"/>
            </a:schemeClr>
          </a:solidFill>
        </p:spPr>
        <p:txBody>
          <a:bodyPr wrap="square">
            <a:spAutoFit/>
          </a:bodyPr>
          <a:lstStyle/>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eff &lt;- </a:t>
            </a:r>
            <a:r>
              <a:rPr lang="en-GB" sz="2400" dirty="0" err="1">
                <a:latin typeface="Consolas" panose="020B0609020204030204" pitchFamily="49" charset="0"/>
                <a:ea typeface="Times New Roman" panose="02020603050405020304" pitchFamily="18" charset="0"/>
                <a:cs typeface="Courier New" panose="02070309020205020404" pitchFamily="49" charset="0"/>
              </a:rPr>
              <a:t>efficiencyEAT</a:t>
            </a:r>
            <a:r>
              <a:rPr lang="en-GB" sz="2400" dirty="0">
                <a:latin typeface="Consolas" panose="020B0609020204030204" pitchFamily="49" charset="0"/>
                <a:ea typeface="Times New Roman" panose="02020603050405020304" pitchFamily="18" charset="0"/>
                <a:cs typeface="Courier New" panose="02070309020205020404" pitchFamily="49" charset="0"/>
              </a:rPr>
              <a:t>(data = </a:t>
            </a:r>
            <a:r>
              <a:rPr lang="en-GB" sz="2400" dirty="0" err="1">
                <a:latin typeface="Consolas" panose="020B0609020204030204" pitchFamily="49" charset="0"/>
                <a:ea typeface="Times New Roman" panose="02020603050405020304" pitchFamily="18" charset="0"/>
                <a:cs typeface="Courier New" panose="02070309020205020404" pitchFamily="49" charset="0"/>
              </a:rPr>
              <a:t>PISAindex</a:t>
            </a:r>
            <a:r>
              <a:rPr lang="en-GB" sz="2400" dirty="0">
                <a:latin typeface="Consolas" panose="020B0609020204030204" pitchFamily="49" charset="0"/>
                <a:ea typeface="Times New Roman" panose="02020603050405020304" pitchFamily="18" charset="0"/>
                <a:cs typeface="Courier New" panose="02070309020205020404" pitchFamily="49" charset="0"/>
              </a:rPr>
              <a:t>, </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x = c(6:18),</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y = c(3,4,5), </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object = </a:t>
            </a:r>
            <a:r>
              <a:rPr lang="en-GB" sz="2400" b="1" dirty="0" err="1">
                <a:latin typeface="Consolas" panose="020B0609020204030204" pitchFamily="49" charset="0"/>
                <a:ea typeface="Times New Roman" panose="02020603050405020304" pitchFamily="18" charset="0"/>
                <a:cs typeface="Courier New" panose="02070309020205020404" pitchFamily="49" charset="0"/>
              </a:rPr>
              <a:t>modelEAT</a:t>
            </a:r>
            <a:r>
              <a:rPr lang="en-GB" sz="2400" dirty="0">
                <a:latin typeface="Consolas" panose="020B0609020204030204" pitchFamily="49" charset="0"/>
                <a:ea typeface="Times New Roman" panose="02020603050405020304" pitchFamily="18" charset="0"/>
                <a:cs typeface="Courier New" panose="02070309020205020404" pitchFamily="49" charset="0"/>
              </a:rPr>
              <a:t>, </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a:t>
            </a:r>
            <a:r>
              <a:rPr lang="en-GB" sz="2400" dirty="0" err="1">
                <a:latin typeface="Consolas" panose="020B0609020204030204" pitchFamily="49" charset="0"/>
                <a:ea typeface="Times New Roman" panose="02020603050405020304" pitchFamily="18" charset="0"/>
                <a:cs typeface="Courier New" panose="02070309020205020404" pitchFamily="49" charset="0"/>
              </a:rPr>
              <a:t>scores_model</a:t>
            </a:r>
            <a:r>
              <a:rPr lang="en-GB" sz="2400" dirty="0">
                <a:latin typeface="Consolas" panose="020B0609020204030204" pitchFamily="49" charset="0"/>
                <a:ea typeface="Times New Roman" panose="02020603050405020304" pitchFamily="18" charset="0"/>
                <a:cs typeface="Courier New" panose="02070309020205020404" pitchFamily="49" charset="0"/>
              </a:rPr>
              <a:t> = </a:t>
            </a:r>
            <a:r>
              <a:rPr lang="en-GB" sz="2400" b="1" dirty="0">
                <a:latin typeface="Consolas" panose="020B0609020204030204" pitchFamily="49" charset="0"/>
                <a:ea typeface="Times New Roman" panose="02020603050405020304" pitchFamily="18" charset="0"/>
                <a:cs typeface="Courier New" panose="02070309020205020404" pitchFamily="49" charset="0"/>
              </a:rPr>
              <a:t>“BCC.OUT”, </a:t>
            </a:r>
            <a:endParaRPr lang="es-ES" sz="3200" b="1"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digits = 3, </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a:t>
            </a:r>
            <a:r>
              <a:rPr lang="en-GB" sz="2400" b="1" dirty="0">
                <a:latin typeface="Consolas" panose="020B0609020204030204" pitchFamily="49" charset="0"/>
                <a:ea typeface="Times New Roman" panose="02020603050405020304" pitchFamily="18" charset="0"/>
                <a:cs typeface="Courier New" panose="02070309020205020404" pitchFamily="49" charset="0"/>
              </a:rPr>
              <a:t>FDH=TRUE</a:t>
            </a:r>
            <a:r>
              <a:rPr lang="en-GB" sz="2400" dirty="0">
                <a:latin typeface="Consolas" panose="020B0609020204030204" pitchFamily="49" charset="0"/>
                <a:ea typeface="Times New Roman" panose="02020603050405020304" pitchFamily="18" charset="0"/>
                <a:cs typeface="Courier New" panose="02070309020205020404" pitchFamily="49" charset="0"/>
              </a:rPr>
              <a:t>, </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na.rm = TRUE)</a:t>
            </a:r>
            <a:endParaRPr lang="es-ES" sz="3200" dirty="0">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8872C2F-0B97-46A3-8428-D4C778E39F15}"/>
              </a:ext>
            </a:extLst>
          </p:cNvPr>
          <p:cNvSpPr/>
          <p:nvPr/>
        </p:nvSpPr>
        <p:spPr>
          <a:xfrm>
            <a:off x="8879572" y="2759265"/>
            <a:ext cx="9144000" cy="6466642"/>
          </a:xfrm>
          <a:prstGeom prst="rect">
            <a:avLst/>
          </a:prstGeom>
        </p:spPr>
        <p:txBody>
          <a:bodyPr>
            <a:spAutoFit/>
          </a:bodyPr>
          <a:lstStyle/>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err="1">
                <a:latin typeface="Consolas" panose="020B0609020204030204" pitchFamily="49" charset="0"/>
                <a:ea typeface="Calibri" panose="020F0502020204030204" pitchFamily="34" charset="0"/>
                <a:cs typeface="Arial" panose="020B0604020202020204" pitchFamily="34" charset="0"/>
              </a:rPr>
              <a:t>EAT_BCC_out</a:t>
            </a: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FDH_BCC_out</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SGP       1.000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JPN       1.042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KOR       1.000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PAN       1.000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PHL       1.074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DOM       1.102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Model Mean Std. Dev. Min Q1 Median   Q3  Max</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EAT 1.02      0.03   1  1   1.01 1.01 1.16</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Model Mean Std. Dev. </a:t>
            </a:r>
            <a:r>
              <a:rPr lang="es-ES" sz="2800" dirty="0">
                <a:latin typeface="Consolas" panose="020B0609020204030204" pitchFamily="49" charset="0"/>
                <a:ea typeface="Calibri" panose="020F0502020204030204" pitchFamily="34" charset="0"/>
                <a:cs typeface="Arial" panose="020B0604020202020204" pitchFamily="34" charset="0"/>
              </a:rPr>
              <a:t>Min Q1 Median Q3  Max</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2800" dirty="0">
                <a:latin typeface="Consolas" panose="020B0609020204030204" pitchFamily="49" charset="0"/>
                <a:ea typeface="Calibri" panose="020F0502020204030204" pitchFamily="34" charset="0"/>
                <a:cs typeface="Arial" panose="020B0604020202020204" pitchFamily="34" charset="0"/>
              </a:rPr>
              <a:t>   </a:t>
            </a:r>
            <a:r>
              <a:rPr lang="en-GB" sz="2800" dirty="0">
                <a:latin typeface="Consolas" panose="020B0609020204030204" pitchFamily="49" charset="0"/>
                <a:ea typeface="Calibri" panose="020F0502020204030204" pitchFamily="34" charset="0"/>
                <a:cs typeface="Arial" panose="020B0604020202020204" pitchFamily="34" charset="0"/>
              </a:rPr>
              <a:t>FDH    1      0.01   1  1      1  1 1.04</a:t>
            </a:r>
            <a:endParaRPr lang="es-ES" sz="28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3994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B5F6-CE41-4DDB-8AA5-E261D80823E5}"/>
              </a:ext>
            </a:extLst>
          </p:cNvPr>
          <p:cNvSpPr>
            <a:spLocks noGrp="1"/>
          </p:cNvSpPr>
          <p:nvPr>
            <p:ph type="title"/>
          </p:nvPr>
        </p:nvSpPr>
        <p:spPr/>
        <p:txBody>
          <a:bodyPr/>
          <a:lstStyle/>
          <a:p>
            <a:r>
              <a:rPr lang="en-GB" dirty="0"/>
              <a:t>Empirical case. Basic models</a:t>
            </a:r>
            <a:endParaRPr lang="es-ES" dirty="0"/>
          </a:p>
        </p:txBody>
      </p:sp>
      <p:sp>
        <p:nvSpPr>
          <p:cNvPr id="4" name="Slide Number Placeholder 3">
            <a:extLst>
              <a:ext uri="{FF2B5EF4-FFF2-40B4-BE49-F238E27FC236}">
                <a16:creationId xmlns:a16="http://schemas.microsoft.com/office/drawing/2014/main" id="{9172D9C1-D836-41CD-9468-C4FF38C53CB0}"/>
              </a:ext>
            </a:extLst>
          </p:cNvPr>
          <p:cNvSpPr>
            <a:spLocks noGrp="1"/>
          </p:cNvSpPr>
          <p:nvPr>
            <p:ph type="sldNum" sz="quarter" idx="12"/>
          </p:nvPr>
        </p:nvSpPr>
        <p:spPr/>
        <p:txBody>
          <a:bodyPr/>
          <a:lstStyle/>
          <a:p>
            <a:fld id="{DBFF9636-A71C-488A-89F8-02E08556F10C}" type="slidenum">
              <a:rPr lang="es-ES" smtClean="0"/>
              <a:pPr/>
              <a:t>24</a:t>
            </a:fld>
            <a:endParaRPr lang="es-ES" dirty="0"/>
          </a:p>
        </p:txBody>
      </p:sp>
      <p:sp>
        <p:nvSpPr>
          <p:cNvPr id="9" name="Rectangle 8">
            <a:extLst>
              <a:ext uri="{FF2B5EF4-FFF2-40B4-BE49-F238E27FC236}">
                <a16:creationId xmlns:a16="http://schemas.microsoft.com/office/drawing/2014/main" id="{74C23B2C-9F86-4F85-B7DB-CE1EC26EE7CF}"/>
              </a:ext>
            </a:extLst>
          </p:cNvPr>
          <p:cNvSpPr/>
          <p:nvPr/>
        </p:nvSpPr>
        <p:spPr>
          <a:xfrm>
            <a:off x="264428" y="3737883"/>
            <a:ext cx="8373386" cy="2424382"/>
          </a:xfrm>
          <a:prstGeom prst="rect">
            <a:avLst/>
          </a:prstGeom>
        </p:spPr>
        <p:txBody>
          <a:bodyPr wrap="square">
            <a:spAutoFit/>
          </a:bodyPr>
          <a:lstStyle/>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eff &lt;- </a:t>
            </a:r>
            <a:r>
              <a:rPr lang="en-GB" sz="2400" dirty="0" err="1">
                <a:latin typeface="Consolas" panose="020B0609020204030204" pitchFamily="49" charset="0"/>
                <a:ea typeface="Times New Roman" panose="02020603050405020304" pitchFamily="18" charset="0"/>
                <a:cs typeface="Courier New" panose="02070309020205020404" pitchFamily="49" charset="0"/>
              </a:rPr>
              <a:t>efficiencyRFEAT</a:t>
            </a:r>
            <a:r>
              <a:rPr lang="en-GB" sz="2400" dirty="0">
                <a:latin typeface="Consolas" panose="020B0609020204030204" pitchFamily="49" charset="0"/>
                <a:ea typeface="Times New Roman" panose="02020603050405020304" pitchFamily="18" charset="0"/>
                <a:cs typeface="Courier New" panose="02070309020205020404" pitchFamily="49" charset="0"/>
              </a:rPr>
              <a:t>(data = </a:t>
            </a:r>
            <a:r>
              <a:rPr lang="en-GB" sz="2400" dirty="0" err="1">
                <a:latin typeface="Consolas" panose="020B0609020204030204" pitchFamily="49" charset="0"/>
                <a:ea typeface="Times New Roman" panose="02020603050405020304" pitchFamily="18" charset="0"/>
                <a:cs typeface="Courier New" panose="02070309020205020404" pitchFamily="49" charset="0"/>
              </a:rPr>
              <a:t>PISAindex</a:t>
            </a:r>
            <a:r>
              <a:rPr lang="en-GB" sz="2400" dirty="0">
                <a:latin typeface="Consolas" panose="020B0609020204030204" pitchFamily="49" charset="0"/>
                <a:ea typeface="Times New Roman" panose="02020603050405020304" pitchFamily="18" charset="0"/>
                <a:cs typeface="Courier New" panose="02070309020205020404" pitchFamily="49" charset="0"/>
              </a:rPr>
              <a:t>, </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x = c(6:18),</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y = c(3,4,5), </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object = </a:t>
            </a:r>
            <a:r>
              <a:rPr lang="en-GB" sz="2400" b="1" dirty="0" err="1">
                <a:latin typeface="Consolas" panose="020B0609020204030204" pitchFamily="49" charset="0"/>
                <a:ea typeface="Times New Roman" panose="02020603050405020304" pitchFamily="18" charset="0"/>
                <a:cs typeface="Courier New" panose="02070309020205020404" pitchFamily="49" charset="0"/>
              </a:rPr>
              <a:t>modelRFEAT</a:t>
            </a:r>
            <a:r>
              <a:rPr lang="en-GB" sz="2400" dirty="0">
                <a:latin typeface="Consolas" panose="020B0609020204030204" pitchFamily="49" charset="0"/>
                <a:ea typeface="Times New Roman" panose="02020603050405020304" pitchFamily="18" charset="0"/>
                <a:cs typeface="Courier New" panose="02070309020205020404" pitchFamily="49" charset="0"/>
              </a:rPr>
              <a:t>, </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digits = 3, </a:t>
            </a:r>
            <a:endParaRPr lang="es-ES" sz="32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400" dirty="0">
                <a:latin typeface="Consolas" panose="020B0609020204030204" pitchFamily="49" charset="0"/>
                <a:ea typeface="Times New Roman" panose="02020603050405020304" pitchFamily="18" charset="0"/>
                <a:cs typeface="Courier New" panose="02070309020205020404" pitchFamily="49" charset="0"/>
              </a:rPr>
              <a:t>                     </a:t>
            </a:r>
            <a:r>
              <a:rPr lang="en-GB" sz="2400" b="1" dirty="0">
                <a:latin typeface="Consolas" panose="020B0609020204030204" pitchFamily="49" charset="0"/>
                <a:ea typeface="Times New Roman" panose="02020603050405020304" pitchFamily="18" charset="0"/>
                <a:cs typeface="Courier New" panose="02070309020205020404" pitchFamily="49" charset="0"/>
              </a:rPr>
              <a:t>FDH=TRUE</a:t>
            </a:r>
            <a:r>
              <a:rPr lang="en-GB" sz="2400" dirty="0">
                <a:latin typeface="Consolas" panose="020B0609020204030204" pitchFamily="49" charset="0"/>
                <a:ea typeface="Times New Roman" panose="02020603050405020304" pitchFamily="18" charset="0"/>
                <a:cs typeface="Courier New" panose="02070309020205020404" pitchFamily="49" charset="0"/>
              </a:rPr>
              <a:t>) </a:t>
            </a:r>
            <a:endParaRPr lang="es-ES"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97A4826-C408-426C-B658-E6CBAE0CD857}"/>
              </a:ext>
            </a:extLst>
          </p:cNvPr>
          <p:cNvSpPr/>
          <p:nvPr/>
        </p:nvSpPr>
        <p:spPr>
          <a:xfrm>
            <a:off x="8637814" y="2928944"/>
            <a:ext cx="9144000" cy="6466642"/>
          </a:xfrm>
          <a:prstGeom prst="rect">
            <a:avLst/>
          </a:prstGeom>
        </p:spPr>
        <p:txBody>
          <a:bodyPr>
            <a:spAutoFit/>
          </a:bodyPr>
          <a:lstStyle/>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err="1">
                <a:latin typeface="Consolas" panose="020B0609020204030204" pitchFamily="49" charset="0"/>
                <a:ea typeface="Calibri" panose="020F0502020204030204" pitchFamily="34" charset="0"/>
                <a:cs typeface="Arial" panose="020B0604020202020204" pitchFamily="34" charset="0"/>
              </a:rPr>
              <a:t>RFEAT_BCC_out</a:t>
            </a:r>
            <a:r>
              <a:rPr lang="en-GB" sz="2800" dirty="0">
                <a:latin typeface="Consolas" panose="020B0609020204030204" pitchFamily="49" charset="0"/>
                <a:ea typeface="Calibri" panose="020F0502020204030204" pitchFamily="34" charset="0"/>
                <a:cs typeface="Arial" panose="020B0604020202020204" pitchFamily="34" charset="0"/>
              </a:rPr>
              <a:t> </a:t>
            </a:r>
            <a:r>
              <a:rPr lang="en-GB" sz="2800" dirty="0" err="1">
                <a:latin typeface="Consolas" panose="020B0609020204030204" pitchFamily="49" charset="0"/>
                <a:ea typeface="Calibri" panose="020F0502020204030204" pitchFamily="34" charset="0"/>
                <a:cs typeface="Arial" panose="020B0604020202020204" pitchFamily="34" charset="0"/>
              </a:rPr>
              <a:t>FDH_BCC_out</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SGP         0.968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JPN         1.005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KOR         0.993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PAN         1.016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PHL         1.034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DOM         1.066       1.000</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Model Mean Std. Dev.  Min   Q1 Median Q3 Max</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RFEAT 1.01      0.03 0.96 0.99      1  1 1.1</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2800" dirty="0">
                <a:latin typeface="Consolas" panose="020B0609020204030204" pitchFamily="49" charset="0"/>
                <a:ea typeface="Calibri" panose="020F0502020204030204" pitchFamily="34" charset="0"/>
                <a:cs typeface="Arial" panose="020B0604020202020204" pitchFamily="34" charset="0"/>
              </a:rPr>
              <a:t> Model Mean Std. Dev. </a:t>
            </a:r>
            <a:r>
              <a:rPr lang="es-ES" sz="2800" dirty="0">
                <a:latin typeface="Consolas" panose="020B0609020204030204" pitchFamily="49" charset="0"/>
                <a:ea typeface="Calibri" panose="020F0502020204030204" pitchFamily="34" charset="0"/>
                <a:cs typeface="Arial" panose="020B0604020202020204" pitchFamily="34" charset="0"/>
              </a:rPr>
              <a:t>Min Q1 Median Q3  Max</a:t>
            </a:r>
            <a:endParaRPr lang="es-ES" sz="2800" dirty="0">
              <a:latin typeface="Calibri" panose="020F0502020204030204" pitchFamily="34" charset="0"/>
              <a:ea typeface="Calibri" panose="020F0502020204030204" pitchFamily="34" charset="0"/>
              <a:cs typeface="Arial" panose="020B0604020202020204" pitchFamily="34" charset="0"/>
            </a:endParaRPr>
          </a:p>
          <a:p>
            <a:pPr algn="just">
              <a:lnSpc>
                <a:spcPct val="106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2800" dirty="0">
                <a:latin typeface="Consolas" panose="020B0609020204030204" pitchFamily="49" charset="0"/>
                <a:ea typeface="Calibri" panose="020F0502020204030204" pitchFamily="34" charset="0"/>
                <a:cs typeface="Arial" panose="020B0604020202020204" pitchFamily="34" charset="0"/>
              </a:rPr>
              <a:t>   FDH    1      0.01   1  1      1  1 1.04</a:t>
            </a:r>
            <a:endParaRPr lang="es-E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35408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2572-A965-4F0B-855D-E03B470C80E2}"/>
              </a:ext>
            </a:extLst>
          </p:cNvPr>
          <p:cNvSpPr>
            <a:spLocks noGrp="1"/>
          </p:cNvSpPr>
          <p:nvPr>
            <p:ph type="title"/>
          </p:nvPr>
        </p:nvSpPr>
        <p:spPr/>
        <p:txBody>
          <a:bodyPr/>
          <a:lstStyle/>
          <a:p>
            <a:r>
              <a:rPr lang="en-GB" dirty="0"/>
              <a:t>Empirical case. Exporting results</a:t>
            </a:r>
            <a:endParaRPr lang="es-ES" dirty="0"/>
          </a:p>
        </p:txBody>
      </p:sp>
      <p:sp>
        <p:nvSpPr>
          <p:cNvPr id="4" name="Slide Number Placeholder 3">
            <a:extLst>
              <a:ext uri="{FF2B5EF4-FFF2-40B4-BE49-F238E27FC236}">
                <a16:creationId xmlns:a16="http://schemas.microsoft.com/office/drawing/2014/main" id="{14C5ACC9-DFA8-4F62-AA9B-F9FF8D7B02F3}"/>
              </a:ext>
            </a:extLst>
          </p:cNvPr>
          <p:cNvSpPr>
            <a:spLocks noGrp="1"/>
          </p:cNvSpPr>
          <p:nvPr>
            <p:ph type="sldNum" sz="quarter" idx="12"/>
          </p:nvPr>
        </p:nvSpPr>
        <p:spPr/>
        <p:txBody>
          <a:bodyPr/>
          <a:lstStyle/>
          <a:p>
            <a:fld id="{DBFF9636-A71C-488A-89F8-02E08556F10C}" type="slidenum">
              <a:rPr lang="es-ES" smtClean="0"/>
              <a:pPr/>
              <a:t>25</a:t>
            </a:fld>
            <a:endParaRPr lang="es-ES" dirty="0"/>
          </a:p>
        </p:txBody>
      </p:sp>
      <p:sp>
        <p:nvSpPr>
          <p:cNvPr id="6" name="Rectangle 5">
            <a:extLst>
              <a:ext uri="{FF2B5EF4-FFF2-40B4-BE49-F238E27FC236}">
                <a16:creationId xmlns:a16="http://schemas.microsoft.com/office/drawing/2014/main" id="{6D70E35B-63A9-4E02-9A60-804BFE4DE663}"/>
              </a:ext>
            </a:extLst>
          </p:cNvPr>
          <p:cNvSpPr/>
          <p:nvPr/>
        </p:nvSpPr>
        <p:spPr>
          <a:xfrm>
            <a:off x="642836" y="2998863"/>
            <a:ext cx="5725307" cy="529184"/>
          </a:xfrm>
          <a:prstGeom prst="rect">
            <a:avLst/>
          </a:prstGeom>
          <a:solidFill>
            <a:schemeClr val="bg1">
              <a:lumMod val="95000"/>
            </a:schemeClr>
          </a:solidFill>
        </p:spPr>
        <p:txBody>
          <a:bodyPr wrap="square">
            <a:spAutoFit/>
          </a:bodyPr>
          <a:lstStyle/>
          <a:p>
            <a:pPr algn="just">
              <a:lnSpc>
                <a:spcPct val="106000"/>
              </a:lnSpc>
              <a:spcAft>
                <a:spcPts val="800"/>
              </a:spcAft>
            </a:pPr>
            <a:r>
              <a:rPr lang="en-GB" sz="2800" dirty="0" err="1">
                <a:latin typeface="Consolas" panose="020B0609020204030204" pitchFamily="49" charset="0"/>
                <a:ea typeface="Calibri" panose="020F0502020204030204" pitchFamily="34" charset="0"/>
                <a:cs typeface="Calibri" panose="020F0502020204030204" pitchFamily="34" charset="0"/>
              </a:rPr>
              <a:t>plotEAT</a:t>
            </a:r>
            <a:r>
              <a:rPr lang="en-GB" sz="2800" dirty="0">
                <a:latin typeface="Consolas" panose="020B0609020204030204" pitchFamily="49" charset="0"/>
                <a:ea typeface="Calibri" panose="020F0502020204030204" pitchFamily="34" charset="0"/>
                <a:cs typeface="Calibri" panose="020F0502020204030204" pitchFamily="34" charset="0"/>
              </a:rPr>
              <a:t>(object = </a:t>
            </a:r>
            <a:r>
              <a:rPr lang="en-GB" sz="2800" dirty="0" err="1">
                <a:latin typeface="Consolas" panose="020B0609020204030204" pitchFamily="49" charset="0"/>
                <a:ea typeface="Calibri" panose="020F0502020204030204" pitchFamily="34" charset="0"/>
                <a:cs typeface="Calibri" panose="020F0502020204030204" pitchFamily="34" charset="0"/>
              </a:rPr>
              <a:t>modelEAT</a:t>
            </a:r>
            <a:r>
              <a:rPr lang="en-GB" sz="2800" dirty="0">
                <a:latin typeface="Consolas" panose="020B0609020204030204" pitchFamily="49" charset="0"/>
                <a:ea typeface="Calibri" panose="020F0502020204030204" pitchFamily="34" charset="0"/>
                <a:cs typeface="Calibri" panose="020F0502020204030204" pitchFamily="34" charset="0"/>
              </a:rPr>
              <a:t>)</a:t>
            </a:r>
            <a:endParaRPr lang="es-ES" sz="2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C:\Users\Miriam_Esteve\AppData\Local\Microsoft\Windows\INetCache\Content.MSO\478A94BC.tmp">
            <a:extLst>
              <a:ext uri="{FF2B5EF4-FFF2-40B4-BE49-F238E27FC236}">
                <a16:creationId xmlns:a16="http://schemas.microsoft.com/office/drawing/2014/main" id="{71F1B8A1-0F1B-46CD-895C-E9D1BEFF589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82698" y="2536423"/>
            <a:ext cx="8543745" cy="6819847"/>
          </a:xfrm>
          <a:prstGeom prst="rect">
            <a:avLst/>
          </a:prstGeom>
          <a:noFill/>
          <a:ln>
            <a:noFill/>
          </a:ln>
        </p:spPr>
      </p:pic>
    </p:spTree>
    <p:extLst>
      <p:ext uri="{BB962C8B-B14F-4D97-AF65-F5344CB8AC3E}">
        <p14:creationId xmlns:p14="http://schemas.microsoft.com/office/powerpoint/2010/main" val="2994953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2572-A965-4F0B-855D-E03B470C80E2}"/>
              </a:ext>
            </a:extLst>
          </p:cNvPr>
          <p:cNvSpPr>
            <a:spLocks noGrp="1"/>
          </p:cNvSpPr>
          <p:nvPr>
            <p:ph type="title"/>
          </p:nvPr>
        </p:nvSpPr>
        <p:spPr/>
        <p:txBody>
          <a:bodyPr/>
          <a:lstStyle/>
          <a:p>
            <a:r>
              <a:rPr lang="en-GB" dirty="0"/>
              <a:t>Empirical case. Exporting results</a:t>
            </a:r>
            <a:endParaRPr lang="es-ES" dirty="0"/>
          </a:p>
        </p:txBody>
      </p:sp>
      <p:sp>
        <p:nvSpPr>
          <p:cNvPr id="4" name="Slide Number Placeholder 3">
            <a:extLst>
              <a:ext uri="{FF2B5EF4-FFF2-40B4-BE49-F238E27FC236}">
                <a16:creationId xmlns:a16="http://schemas.microsoft.com/office/drawing/2014/main" id="{14C5ACC9-DFA8-4F62-AA9B-F9FF8D7B02F3}"/>
              </a:ext>
            </a:extLst>
          </p:cNvPr>
          <p:cNvSpPr>
            <a:spLocks noGrp="1"/>
          </p:cNvSpPr>
          <p:nvPr>
            <p:ph type="sldNum" sz="quarter" idx="12"/>
          </p:nvPr>
        </p:nvSpPr>
        <p:spPr/>
        <p:txBody>
          <a:bodyPr/>
          <a:lstStyle/>
          <a:p>
            <a:fld id="{DBFF9636-A71C-488A-89F8-02E08556F10C}" type="slidenum">
              <a:rPr lang="es-ES" smtClean="0"/>
              <a:pPr/>
              <a:t>26</a:t>
            </a:fld>
            <a:endParaRPr lang="es-ES" dirty="0"/>
          </a:p>
        </p:txBody>
      </p:sp>
      <p:sp>
        <p:nvSpPr>
          <p:cNvPr id="6" name="Rectangle 5">
            <a:extLst>
              <a:ext uri="{FF2B5EF4-FFF2-40B4-BE49-F238E27FC236}">
                <a16:creationId xmlns:a16="http://schemas.microsoft.com/office/drawing/2014/main" id="{6D70E35B-63A9-4E02-9A60-804BFE4DE663}"/>
              </a:ext>
            </a:extLst>
          </p:cNvPr>
          <p:cNvSpPr/>
          <p:nvPr/>
        </p:nvSpPr>
        <p:spPr>
          <a:xfrm>
            <a:off x="642836" y="2998863"/>
            <a:ext cx="6108160" cy="529184"/>
          </a:xfrm>
          <a:prstGeom prst="rect">
            <a:avLst/>
          </a:prstGeom>
          <a:solidFill>
            <a:schemeClr val="bg1">
              <a:lumMod val="95000"/>
            </a:schemeClr>
          </a:solidFill>
        </p:spPr>
        <p:txBody>
          <a:bodyPr wrap="square">
            <a:spAutoFit/>
          </a:bodyPr>
          <a:lstStyle/>
          <a:p>
            <a:pPr algn="just">
              <a:lnSpc>
                <a:spcPct val="106000"/>
              </a:lnSpc>
              <a:spcAft>
                <a:spcPts val="800"/>
              </a:spcAft>
            </a:pPr>
            <a:r>
              <a:rPr lang="en-GB" sz="2800" dirty="0" err="1">
                <a:latin typeface="Consolas" panose="020B0609020204030204" pitchFamily="49" charset="0"/>
                <a:ea typeface="Calibri" panose="020F0502020204030204" pitchFamily="34" charset="0"/>
                <a:cs typeface="Calibri" panose="020F0502020204030204" pitchFamily="34" charset="0"/>
              </a:rPr>
              <a:t>plotRFEAT</a:t>
            </a:r>
            <a:r>
              <a:rPr lang="en-GB" sz="2800" dirty="0">
                <a:latin typeface="Consolas" panose="020B0609020204030204" pitchFamily="49" charset="0"/>
                <a:ea typeface="Calibri" panose="020F0502020204030204" pitchFamily="34" charset="0"/>
                <a:cs typeface="Calibri" panose="020F0502020204030204" pitchFamily="34" charset="0"/>
              </a:rPr>
              <a:t>(object = </a:t>
            </a:r>
            <a:r>
              <a:rPr lang="en-GB" sz="2800" dirty="0" err="1">
                <a:latin typeface="Consolas" panose="020B0609020204030204" pitchFamily="49" charset="0"/>
                <a:ea typeface="Calibri" panose="020F0502020204030204" pitchFamily="34" charset="0"/>
                <a:cs typeface="Calibri" panose="020F0502020204030204" pitchFamily="34" charset="0"/>
              </a:rPr>
              <a:t>modelRFEAT</a:t>
            </a:r>
            <a:r>
              <a:rPr lang="en-GB" sz="2800" dirty="0">
                <a:latin typeface="Consolas" panose="020B0609020204030204" pitchFamily="49" charset="0"/>
                <a:ea typeface="Calibri" panose="020F0502020204030204" pitchFamily="34" charset="0"/>
                <a:cs typeface="Calibri" panose="020F0502020204030204" pitchFamily="34" charset="0"/>
              </a:rPr>
              <a:t>)</a:t>
            </a:r>
            <a:endParaRPr lang="es-ES" sz="2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descr="C:\Users\Miriam_Esteve\AppData\Local\Microsoft\Windows\INetCache\Content.MSO\C8335116.tmp">
            <a:extLst>
              <a:ext uri="{FF2B5EF4-FFF2-40B4-BE49-F238E27FC236}">
                <a16:creationId xmlns:a16="http://schemas.microsoft.com/office/drawing/2014/main" id="{D9422000-82EE-4B07-BFDE-D3BF7E0679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37377" y="2778972"/>
            <a:ext cx="10279704" cy="6637401"/>
          </a:xfrm>
          <a:prstGeom prst="rect">
            <a:avLst/>
          </a:prstGeom>
          <a:noFill/>
          <a:ln>
            <a:noFill/>
          </a:ln>
        </p:spPr>
      </p:pic>
    </p:spTree>
    <p:extLst>
      <p:ext uri="{BB962C8B-B14F-4D97-AF65-F5344CB8AC3E}">
        <p14:creationId xmlns:p14="http://schemas.microsoft.com/office/powerpoint/2010/main" val="365258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5A44-78BD-4846-8242-18C255808EEC}"/>
              </a:ext>
            </a:extLst>
          </p:cNvPr>
          <p:cNvSpPr>
            <a:spLocks noGrp="1"/>
          </p:cNvSpPr>
          <p:nvPr>
            <p:ph type="ctrTitle"/>
          </p:nvPr>
        </p:nvSpPr>
        <p:spPr/>
        <p:txBody>
          <a:bodyPr/>
          <a:lstStyle/>
          <a:p>
            <a:r>
              <a:rPr lang="en-GB"/>
              <a:t>Conclusion and future work</a:t>
            </a:r>
          </a:p>
        </p:txBody>
      </p:sp>
      <p:sp>
        <p:nvSpPr>
          <p:cNvPr id="3" name="Subtitle 2">
            <a:extLst>
              <a:ext uri="{FF2B5EF4-FFF2-40B4-BE49-F238E27FC236}">
                <a16:creationId xmlns:a16="http://schemas.microsoft.com/office/drawing/2014/main" id="{A7C81C1A-D986-DD4A-A7CC-2D565EAF9DBE}"/>
              </a:ext>
            </a:extLst>
          </p:cNvPr>
          <p:cNvSpPr>
            <a:spLocks noGrp="1"/>
          </p:cNvSpPr>
          <p:nvPr>
            <p:ph type="subTitle" idx="1"/>
          </p:nvPr>
        </p:nvSpPr>
        <p:spPr/>
        <p:txBody>
          <a:bodyPr/>
          <a:lstStyle/>
          <a:p>
            <a:endParaRPr lang="es-ES" dirty="0"/>
          </a:p>
        </p:txBody>
      </p:sp>
      <p:sp>
        <p:nvSpPr>
          <p:cNvPr id="5" name="Slide Number Placeholder 4">
            <a:extLst>
              <a:ext uri="{FF2B5EF4-FFF2-40B4-BE49-F238E27FC236}">
                <a16:creationId xmlns:a16="http://schemas.microsoft.com/office/drawing/2014/main" id="{9C7A2CBF-5806-2A41-92B5-FED547A4751E}"/>
              </a:ext>
            </a:extLst>
          </p:cNvPr>
          <p:cNvSpPr>
            <a:spLocks noGrp="1"/>
          </p:cNvSpPr>
          <p:nvPr>
            <p:ph type="sldNum" sz="quarter" idx="12"/>
          </p:nvPr>
        </p:nvSpPr>
        <p:spPr/>
        <p:txBody>
          <a:bodyPr/>
          <a:lstStyle/>
          <a:p>
            <a:fld id="{DBFF9636-A71C-488A-89F8-02E08556F10C}" type="slidenum">
              <a:rPr lang="es-ES" smtClean="0"/>
              <a:pPr/>
              <a:t>27</a:t>
            </a:fld>
            <a:endParaRPr lang="es-ES" dirty="0"/>
          </a:p>
        </p:txBody>
      </p:sp>
    </p:spTree>
    <p:extLst>
      <p:ext uri="{BB962C8B-B14F-4D97-AF65-F5344CB8AC3E}">
        <p14:creationId xmlns:p14="http://schemas.microsoft.com/office/powerpoint/2010/main" val="1193631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1A04-30B1-F542-88FD-A66E0CA47BDA}"/>
              </a:ext>
            </a:extLst>
          </p:cNvPr>
          <p:cNvSpPr>
            <a:spLocks noGrp="1"/>
          </p:cNvSpPr>
          <p:nvPr>
            <p:ph type="title"/>
          </p:nvPr>
        </p:nvSpPr>
        <p:spPr/>
        <p:txBody>
          <a:bodyPr/>
          <a:lstStyle/>
          <a:p>
            <a:r>
              <a:rPr lang="es-ES" dirty="0" err="1"/>
              <a:t>Conclusion</a:t>
            </a:r>
            <a:endParaRPr lang="es-ES" dirty="0"/>
          </a:p>
        </p:txBody>
      </p:sp>
      <p:sp>
        <p:nvSpPr>
          <p:cNvPr id="3" name="Content Placeholder 2">
            <a:extLst>
              <a:ext uri="{FF2B5EF4-FFF2-40B4-BE49-F238E27FC236}">
                <a16:creationId xmlns:a16="http://schemas.microsoft.com/office/drawing/2014/main" id="{10F20100-81CE-CF40-A11E-182294FD850E}"/>
              </a:ext>
            </a:extLst>
          </p:cNvPr>
          <p:cNvSpPr>
            <a:spLocks noGrp="1"/>
          </p:cNvSpPr>
          <p:nvPr>
            <p:ph idx="1"/>
          </p:nvPr>
        </p:nvSpPr>
        <p:spPr>
          <a:xfrm>
            <a:off x="1257300" y="2738860"/>
            <a:ext cx="15773400" cy="7001955"/>
          </a:xfrm>
        </p:spPr>
        <p:txBody>
          <a:bodyPr>
            <a:normAutofit fontScale="92500" lnSpcReduction="10000"/>
          </a:bodyPr>
          <a:lstStyle/>
          <a:p>
            <a:pPr algn="just">
              <a:lnSpc>
                <a:spcPct val="150000"/>
              </a:lnSpc>
            </a:pPr>
            <a:r>
              <a:rPr lang="en-US" dirty="0"/>
              <a:t>The eat package allows the </a:t>
            </a:r>
            <a:r>
              <a:rPr lang="en-US" b="1" dirty="0"/>
              <a:t>estimation of production frontiers in microeconomics and engineering</a:t>
            </a:r>
            <a:r>
              <a:rPr lang="en-US" dirty="0"/>
              <a:t> through suitable adaptations of </a:t>
            </a:r>
            <a:r>
              <a:rPr lang="en-US" b="1" dirty="0"/>
              <a:t>Regression Trees and Random Forest</a:t>
            </a:r>
            <a:r>
              <a:rPr lang="en-US" dirty="0"/>
              <a:t>.</a:t>
            </a:r>
          </a:p>
          <a:p>
            <a:pPr algn="just">
              <a:lnSpc>
                <a:spcPct val="150000"/>
              </a:lnSpc>
            </a:pPr>
            <a:r>
              <a:rPr lang="en-US" dirty="0"/>
              <a:t>Several functions have been implemented in the eat package for:</a:t>
            </a:r>
          </a:p>
          <a:p>
            <a:pPr lvl="1" algn="just">
              <a:lnSpc>
                <a:spcPct val="150000"/>
              </a:lnSpc>
            </a:pPr>
            <a:r>
              <a:rPr lang="en-US" dirty="0"/>
              <a:t>graphing the results</a:t>
            </a:r>
          </a:p>
          <a:p>
            <a:pPr lvl="1" algn="just">
              <a:lnSpc>
                <a:spcPct val="150000"/>
              </a:lnSpc>
            </a:pPr>
            <a:r>
              <a:rPr lang="en-US" dirty="0"/>
              <a:t>calculating a ranking of importance of inputs </a:t>
            </a:r>
          </a:p>
          <a:p>
            <a:pPr lvl="1" algn="just">
              <a:lnSpc>
                <a:spcPct val="150000"/>
              </a:lnSpc>
            </a:pPr>
            <a:r>
              <a:rPr lang="en-US" dirty="0"/>
              <a:t>comparing the efficiency scores estimated by EAT with respect to the DEA and FDH</a:t>
            </a:r>
          </a:p>
          <a:p>
            <a:pPr algn="just"/>
            <a:endParaRPr lang="en-US" dirty="0"/>
          </a:p>
          <a:p>
            <a:pPr algn="just"/>
            <a:endParaRPr lang="es-ES" dirty="0"/>
          </a:p>
        </p:txBody>
      </p:sp>
      <p:sp>
        <p:nvSpPr>
          <p:cNvPr id="5" name="Slide Number Placeholder 4">
            <a:extLst>
              <a:ext uri="{FF2B5EF4-FFF2-40B4-BE49-F238E27FC236}">
                <a16:creationId xmlns:a16="http://schemas.microsoft.com/office/drawing/2014/main" id="{2F71D99F-CAC4-5E4F-82D8-1960E4BC4456}"/>
              </a:ext>
            </a:extLst>
          </p:cNvPr>
          <p:cNvSpPr>
            <a:spLocks noGrp="1"/>
          </p:cNvSpPr>
          <p:nvPr>
            <p:ph type="sldNum" sz="quarter" idx="12"/>
          </p:nvPr>
        </p:nvSpPr>
        <p:spPr/>
        <p:txBody>
          <a:bodyPr/>
          <a:lstStyle/>
          <a:p>
            <a:fld id="{DBFF9636-A71C-488A-89F8-02E08556F10C}" type="slidenum">
              <a:rPr lang="es-ES" smtClean="0"/>
              <a:pPr/>
              <a:t>28</a:t>
            </a:fld>
            <a:endParaRPr lang="es-ES" dirty="0"/>
          </a:p>
        </p:txBody>
      </p:sp>
    </p:spTree>
    <p:extLst>
      <p:ext uri="{BB962C8B-B14F-4D97-AF65-F5344CB8AC3E}">
        <p14:creationId xmlns:p14="http://schemas.microsoft.com/office/powerpoint/2010/main" val="3549469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1ACA7FE-6CCD-9C40-AF17-4C4ABC3FE4B3}"/>
              </a:ext>
            </a:extLst>
          </p:cNvPr>
          <p:cNvSpPr>
            <a:spLocks noGrp="1"/>
          </p:cNvSpPr>
          <p:nvPr>
            <p:ph type="subTitle" idx="1"/>
          </p:nvPr>
        </p:nvSpPr>
        <p:spPr/>
        <p:txBody>
          <a:bodyPr/>
          <a:lstStyle/>
          <a:p>
            <a:r>
              <a:rPr lang="es-ES" dirty="0" err="1"/>
              <a:t>useR</a:t>
            </a:r>
            <a:r>
              <a:rPr lang="es-ES" dirty="0"/>
              <a:t> 2021</a:t>
            </a:r>
          </a:p>
        </p:txBody>
      </p:sp>
      <p:sp>
        <p:nvSpPr>
          <p:cNvPr id="3" name="Text Placeholder 2">
            <a:extLst>
              <a:ext uri="{FF2B5EF4-FFF2-40B4-BE49-F238E27FC236}">
                <a16:creationId xmlns:a16="http://schemas.microsoft.com/office/drawing/2014/main" id="{8E91DD74-E4D2-F849-AED4-980AABDF97D9}"/>
              </a:ext>
            </a:extLst>
          </p:cNvPr>
          <p:cNvSpPr>
            <a:spLocks noGrp="1"/>
          </p:cNvSpPr>
          <p:nvPr>
            <p:ph type="body" sz="quarter" idx="10"/>
          </p:nvPr>
        </p:nvSpPr>
        <p:spPr/>
        <p:txBody>
          <a:bodyPr/>
          <a:lstStyle/>
          <a:p>
            <a:r>
              <a:rPr lang="en-GB"/>
              <a:t>Thank you for your attention</a:t>
            </a:r>
          </a:p>
        </p:txBody>
      </p:sp>
    </p:spTree>
    <p:extLst>
      <p:ext uri="{BB962C8B-B14F-4D97-AF65-F5344CB8AC3E}">
        <p14:creationId xmlns:p14="http://schemas.microsoft.com/office/powerpoint/2010/main" val="351558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BC49-89D8-E745-8D96-E560C94EDBA7}"/>
              </a:ext>
            </a:extLst>
          </p:cNvPr>
          <p:cNvSpPr>
            <a:spLocks noGrp="1"/>
          </p:cNvSpPr>
          <p:nvPr>
            <p:ph type="ctrTitle"/>
          </p:nvPr>
        </p:nvSpPr>
        <p:spPr/>
        <p:txBody>
          <a:bodyPr/>
          <a:lstStyle/>
          <a:p>
            <a:r>
              <a:rPr lang="en-GB"/>
              <a:t>Introduction</a:t>
            </a:r>
          </a:p>
        </p:txBody>
      </p:sp>
      <p:sp>
        <p:nvSpPr>
          <p:cNvPr id="3" name="Subtitle 2">
            <a:extLst>
              <a:ext uri="{FF2B5EF4-FFF2-40B4-BE49-F238E27FC236}">
                <a16:creationId xmlns:a16="http://schemas.microsoft.com/office/drawing/2014/main" id="{C6922277-F4C6-7C47-8085-922CA9D11B07}"/>
              </a:ext>
            </a:extLst>
          </p:cNvPr>
          <p:cNvSpPr>
            <a:spLocks noGrp="1"/>
          </p:cNvSpPr>
          <p:nvPr>
            <p:ph type="subTitle" idx="1"/>
          </p:nvPr>
        </p:nvSpPr>
        <p:spPr/>
        <p:txBody>
          <a:bodyPr/>
          <a:lstStyle/>
          <a:p>
            <a:r>
              <a:rPr lang="es-ES" dirty="0"/>
              <a:t>FDH, DEA, CART and EAT</a:t>
            </a:r>
          </a:p>
        </p:txBody>
      </p:sp>
      <p:sp>
        <p:nvSpPr>
          <p:cNvPr id="5" name="Slide Number Placeholder 4">
            <a:extLst>
              <a:ext uri="{FF2B5EF4-FFF2-40B4-BE49-F238E27FC236}">
                <a16:creationId xmlns:a16="http://schemas.microsoft.com/office/drawing/2014/main" id="{5625FD8D-23D2-974F-92FD-635C7ED13D70}"/>
              </a:ext>
            </a:extLst>
          </p:cNvPr>
          <p:cNvSpPr>
            <a:spLocks noGrp="1"/>
          </p:cNvSpPr>
          <p:nvPr>
            <p:ph type="sldNum" sz="quarter" idx="12"/>
          </p:nvPr>
        </p:nvSpPr>
        <p:spPr/>
        <p:txBody>
          <a:bodyPr/>
          <a:lstStyle/>
          <a:p>
            <a:fld id="{DBFF9636-A71C-488A-89F8-02E08556F10C}" type="slidenum">
              <a:rPr lang="es-ES" smtClean="0"/>
              <a:pPr/>
              <a:t>3</a:t>
            </a:fld>
            <a:endParaRPr lang="es-ES" dirty="0"/>
          </a:p>
        </p:txBody>
      </p:sp>
    </p:spTree>
    <p:extLst>
      <p:ext uri="{BB962C8B-B14F-4D97-AF65-F5344CB8AC3E}">
        <p14:creationId xmlns:p14="http://schemas.microsoft.com/office/powerpoint/2010/main" val="246858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A5F035-05AB-BF4D-9595-D25860E23084}"/>
              </a:ext>
            </a:extLst>
          </p:cNvPr>
          <p:cNvSpPr>
            <a:spLocks noGrp="1"/>
          </p:cNvSpPr>
          <p:nvPr>
            <p:ph sz="half" idx="1"/>
          </p:nvPr>
        </p:nvSpPr>
        <p:spPr>
          <a:xfrm>
            <a:off x="662940" y="2738860"/>
            <a:ext cx="8366762" cy="6528015"/>
          </a:xfrm>
        </p:spPr>
        <p:txBody>
          <a:bodyPr>
            <a:normAutofit fontScale="70000" lnSpcReduction="20000"/>
          </a:bodyPr>
          <a:lstStyle/>
          <a:p>
            <a:pPr algn="just"/>
            <a:r>
              <a:rPr lang="en-GB" dirty="0"/>
              <a:t>A large amount of literature has been developed on:</a:t>
            </a:r>
          </a:p>
          <a:p>
            <a:pPr lvl="1" algn="just"/>
            <a:r>
              <a:rPr lang="en-GB" dirty="0"/>
              <a:t>How to estimate production frontiers</a:t>
            </a:r>
          </a:p>
          <a:p>
            <a:pPr lvl="1" algn="just"/>
            <a:r>
              <a:rPr lang="en-GB" dirty="0"/>
              <a:t>How to measure technical efficiency of production units</a:t>
            </a:r>
          </a:p>
          <a:p>
            <a:endParaRPr lang="en-GB" dirty="0"/>
          </a:p>
          <a:p>
            <a:r>
              <a:rPr lang="en-GB" dirty="0"/>
              <a:t>What is the purpose of Efficiency Analysis?</a:t>
            </a:r>
          </a:p>
          <a:p>
            <a:pPr lvl="1"/>
            <a:r>
              <a:rPr lang="en-GB" dirty="0"/>
              <a:t>Estimating extreme behaviour from above</a:t>
            </a:r>
          </a:p>
          <a:p>
            <a:pPr marL="685800" lvl="1" indent="0">
              <a:buNone/>
            </a:pPr>
            <a:endParaRPr lang="en-GB" dirty="0"/>
          </a:p>
          <a:p>
            <a:r>
              <a:rPr lang="en-GB" dirty="0"/>
              <a:t>There are:</a:t>
            </a:r>
          </a:p>
          <a:p>
            <a:pPr lvl="1"/>
            <a:r>
              <a:rPr lang="en-GB" dirty="0"/>
              <a:t>Non-parametric techniques</a:t>
            </a:r>
          </a:p>
          <a:p>
            <a:pPr lvl="1"/>
            <a:r>
              <a:rPr lang="en-GB" dirty="0"/>
              <a:t>Parametric techniques</a:t>
            </a:r>
          </a:p>
          <a:p>
            <a:pPr marL="685800" lvl="1" indent="0">
              <a:buNone/>
            </a:pPr>
            <a:endParaRPr lang="en-GB" dirty="0"/>
          </a:p>
          <a:p>
            <a:r>
              <a:rPr lang="en-GB" dirty="0"/>
              <a:t>DEA has over 100.000 contributions on Google Scholar</a:t>
            </a:r>
          </a:p>
        </p:txBody>
      </p:sp>
      <p:sp>
        <p:nvSpPr>
          <p:cNvPr id="3" name="Title 2">
            <a:extLst>
              <a:ext uri="{FF2B5EF4-FFF2-40B4-BE49-F238E27FC236}">
                <a16:creationId xmlns:a16="http://schemas.microsoft.com/office/drawing/2014/main" id="{F41913D9-C0F1-DC47-9094-45355560E690}"/>
              </a:ext>
            </a:extLst>
          </p:cNvPr>
          <p:cNvSpPr>
            <a:spLocks noGrp="1"/>
          </p:cNvSpPr>
          <p:nvPr>
            <p:ph type="title"/>
          </p:nvPr>
        </p:nvSpPr>
        <p:spPr/>
        <p:txBody>
          <a:bodyPr/>
          <a:lstStyle/>
          <a:p>
            <a:r>
              <a:rPr lang="en-GB" dirty="0"/>
              <a:t>Introduction</a:t>
            </a:r>
          </a:p>
        </p:txBody>
      </p:sp>
      <p:sp>
        <p:nvSpPr>
          <p:cNvPr id="6" name="Slide Number Placeholder 5">
            <a:extLst>
              <a:ext uri="{FF2B5EF4-FFF2-40B4-BE49-F238E27FC236}">
                <a16:creationId xmlns:a16="http://schemas.microsoft.com/office/drawing/2014/main" id="{FDF4BD94-B1E8-9C47-9634-383F5B657E10}"/>
              </a:ext>
            </a:extLst>
          </p:cNvPr>
          <p:cNvSpPr>
            <a:spLocks noGrp="1"/>
          </p:cNvSpPr>
          <p:nvPr>
            <p:ph type="sldNum" sz="quarter" idx="12"/>
          </p:nvPr>
        </p:nvSpPr>
        <p:spPr/>
        <p:txBody>
          <a:bodyPr/>
          <a:lstStyle/>
          <a:p>
            <a:fld id="{DBFF9636-A71C-488A-89F8-02E08556F10C}" type="slidenum">
              <a:rPr lang="es-ES" smtClean="0"/>
              <a:pPr/>
              <a:t>4</a:t>
            </a:fld>
            <a:endParaRPr lang="es-ES" dirty="0"/>
          </a:p>
        </p:txBody>
      </p:sp>
      <p:pic>
        <p:nvPicPr>
          <p:cNvPr id="7" name="Content Placeholder 6" descr="A close up of a map&#10;&#10;Description automatically generated">
            <a:extLst>
              <a:ext uri="{FF2B5EF4-FFF2-40B4-BE49-F238E27FC236}">
                <a16:creationId xmlns:a16="http://schemas.microsoft.com/office/drawing/2014/main" id="{52A65BCA-C5E9-634A-ABC6-2A64AA80297C}"/>
              </a:ext>
            </a:extLst>
          </p:cNvPr>
          <p:cNvPicPr>
            <a:picLocks noGrp="1" noChangeAspect="1"/>
          </p:cNvPicPr>
          <p:nvPr>
            <p:ph sz="half" idx="13"/>
          </p:nvPr>
        </p:nvPicPr>
        <p:blipFill rotWithShape="1">
          <a:blip r:embed="rId3"/>
          <a:srcRect r="1544" b="1"/>
          <a:stretch/>
        </p:blipFill>
        <p:spPr>
          <a:xfrm>
            <a:off x="9258299" y="2859874"/>
            <a:ext cx="9030272" cy="6192686"/>
          </a:xfrm>
          <a:prstGeom prst="rect">
            <a:avLst/>
          </a:prstGeom>
        </p:spPr>
      </p:pic>
    </p:spTree>
    <p:extLst>
      <p:ext uri="{BB962C8B-B14F-4D97-AF65-F5344CB8AC3E}">
        <p14:creationId xmlns:p14="http://schemas.microsoft.com/office/powerpoint/2010/main" val="49104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
                                            <p:txEl>
                                              <p:pRg st="8" end="8"/>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1913D9-C0F1-DC47-9094-45355560E690}"/>
              </a:ext>
            </a:extLst>
          </p:cNvPr>
          <p:cNvSpPr>
            <a:spLocks noGrp="1"/>
          </p:cNvSpPr>
          <p:nvPr>
            <p:ph type="title"/>
          </p:nvPr>
        </p:nvSpPr>
        <p:spPr>
          <a:xfrm>
            <a:off x="1257300" y="404898"/>
            <a:ext cx="15773400" cy="1988651"/>
          </a:xfrm>
        </p:spPr>
        <p:txBody>
          <a:bodyPr/>
          <a:lstStyle/>
          <a:p>
            <a:r>
              <a:rPr lang="en-GB" dirty="0"/>
              <a:t>Introduction</a:t>
            </a:r>
          </a:p>
        </p:txBody>
      </p:sp>
      <p:sp>
        <p:nvSpPr>
          <p:cNvPr id="6" name="Slide Number Placeholder 5">
            <a:extLst>
              <a:ext uri="{FF2B5EF4-FFF2-40B4-BE49-F238E27FC236}">
                <a16:creationId xmlns:a16="http://schemas.microsoft.com/office/drawing/2014/main" id="{FDF4BD94-B1E8-9C47-9634-383F5B657E10}"/>
              </a:ext>
            </a:extLst>
          </p:cNvPr>
          <p:cNvSpPr>
            <a:spLocks noGrp="1"/>
          </p:cNvSpPr>
          <p:nvPr>
            <p:ph type="sldNum" sz="quarter" idx="12"/>
          </p:nvPr>
        </p:nvSpPr>
        <p:spPr/>
        <p:txBody>
          <a:bodyPr/>
          <a:lstStyle/>
          <a:p>
            <a:fld id="{DBFF9636-A71C-488A-89F8-02E08556F10C}" type="slidenum">
              <a:rPr lang="es-ES" smtClean="0"/>
              <a:pPr/>
              <a:t>5</a:t>
            </a:fld>
            <a:endParaRPr lang="es-ES" dirty="0"/>
          </a:p>
        </p:txBody>
      </p:sp>
      <p:sp>
        <p:nvSpPr>
          <p:cNvPr id="15" name="Content Placeholder 1">
            <a:extLst>
              <a:ext uri="{FF2B5EF4-FFF2-40B4-BE49-F238E27FC236}">
                <a16:creationId xmlns:a16="http://schemas.microsoft.com/office/drawing/2014/main" id="{4FF31782-455E-FE4C-AC6C-18B05BD5BF38}"/>
              </a:ext>
            </a:extLst>
          </p:cNvPr>
          <p:cNvSpPr>
            <a:spLocks noGrp="1"/>
          </p:cNvSpPr>
          <p:nvPr>
            <p:ph sz="half" idx="1"/>
          </p:nvPr>
        </p:nvSpPr>
        <p:spPr>
          <a:xfrm>
            <a:off x="561110" y="2657852"/>
            <a:ext cx="8765272" cy="6528015"/>
          </a:xfrm>
        </p:spPr>
        <p:txBody>
          <a:bodyPr>
            <a:normAutofit/>
          </a:bodyPr>
          <a:lstStyle/>
          <a:p>
            <a:pPr algn="just"/>
            <a:r>
              <a:rPr lang="en-GB" dirty="0"/>
              <a:t>Main objective:</a:t>
            </a:r>
          </a:p>
          <a:p>
            <a:pPr lvl="1" algn="just"/>
            <a:r>
              <a:rPr lang="en-GB" i="1" dirty="0"/>
              <a:t>n </a:t>
            </a:r>
            <a:r>
              <a:rPr lang="en-GB" dirty="0"/>
              <a:t>Decision Making Unit (DMUs) to be evaluated.</a:t>
            </a:r>
          </a:p>
          <a:p>
            <a:pPr lvl="1" algn="just"/>
            <a:endParaRPr lang="en-GB" dirty="0"/>
          </a:p>
          <a:p>
            <a:pPr lvl="1"/>
            <a:r>
              <a:rPr lang="en-GB" dirty="0" err="1"/>
              <a:t>DMU</a:t>
            </a:r>
            <a:r>
              <a:rPr lang="en-GB" i="1" baseline="-25000" dirty="0" err="1"/>
              <a:t>j</a:t>
            </a:r>
            <a:r>
              <a:rPr lang="en-GB" dirty="0"/>
              <a:t> consume                            amount of </a:t>
            </a:r>
            <a:r>
              <a:rPr lang="en-GB" b="1" dirty="0"/>
              <a:t>inputs</a:t>
            </a:r>
            <a:r>
              <a:rPr lang="en-GB" dirty="0"/>
              <a:t> for the production of                                  		           amounts of </a:t>
            </a:r>
            <a:r>
              <a:rPr lang="en-GB" b="1" dirty="0"/>
              <a:t>outputs</a:t>
            </a:r>
            <a:r>
              <a:rPr lang="en-GB" dirty="0"/>
              <a:t>.</a:t>
            </a:r>
          </a:p>
          <a:p>
            <a:pPr lvl="1"/>
            <a:endParaRPr lang="en-GB" dirty="0"/>
          </a:p>
          <a:p>
            <a:pPr lvl="1" algn="just"/>
            <a:r>
              <a:rPr lang="en-GB" dirty="0"/>
              <a:t>The relative efficiency of each DMU is associated with technology:</a:t>
            </a:r>
          </a:p>
          <a:p>
            <a:pPr algn="just"/>
            <a:endParaRPr lang="en-GB" dirty="0"/>
          </a:p>
          <a:p>
            <a:endParaRPr lang="en-GB" dirty="0"/>
          </a:p>
        </p:txBody>
      </p:sp>
      <p:graphicFrame>
        <p:nvGraphicFramePr>
          <p:cNvPr id="16" name="Object 15">
            <a:extLst>
              <a:ext uri="{FF2B5EF4-FFF2-40B4-BE49-F238E27FC236}">
                <a16:creationId xmlns:a16="http://schemas.microsoft.com/office/drawing/2014/main" id="{8AED66AB-1840-C743-98AA-72875AD42DE9}"/>
              </a:ext>
            </a:extLst>
          </p:cNvPr>
          <p:cNvGraphicFramePr>
            <a:graphicFrameLocks noChangeAspect="1"/>
          </p:cNvGraphicFramePr>
          <p:nvPr>
            <p:extLst>
              <p:ext uri="{D42A27DB-BD31-4B8C-83A1-F6EECF244321}">
                <p14:modId xmlns:p14="http://schemas.microsoft.com/office/powerpoint/2010/main" val="263088613"/>
              </p:ext>
            </p:extLst>
          </p:nvPr>
        </p:nvGraphicFramePr>
        <p:xfrm>
          <a:off x="4943746" y="4996793"/>
          <a:ext cx="2655635" cy="508526"/>
        </p:xfrm>
        <a:graphic>
          <a:graphicData uri="http://schemas.openxmlformats.org/presentationml/2006/ole">
            <mc:AlternateContent xmlns:mc="http://schemas.openxmlformats.org/markup-compatibility/2006">
              <mc:Choice xmlns:v="urn:schemas-microsoft-com:vml" Requires="v">
                <p:oleObj spid="_x0000_s68881" name="MathType 7.0 Equation" r:id="rId4" imgW="1193800" imgH="228600" progId="Equation.DSMT4">
                  <p:embed/>
                </p:oleObj>
              </mc:Choice>
              <mc:Fallback>
                <p:oleObj name="MathType 7.0 Equation" r:id="rId4" imgW="1193800" imgH="228600" progId="Equation.DSMT4">
                  <p:embed/>
                  <p:pic>
                    <p:nvPicPr>
                      <p:cNvPr id="21" name="Object 20">
                        <a:extLst>
                          <a:ext uri="{FF2B5EF4-FFF2-40B4-BE49-F238E27FC236}">
                            <a16:creationId xmlns:a16="http://schemas.microsoft.com/office/drawing/2014/main" id="{34009E0B-1A63-8D4F-855D-0A6AA5C596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746" y="4996793"/>
                        <a:ext cx="2655635" cy="508526"/>
                      </a:xfrm>
                      <a:prstGeom prst="rect">
                        <a:avLst/>
                      </a:prstGeom>
                      <a:noFill/>
                    </p:spPr>
                  </p:pic>
                </p:oleObj>
              </mc:Fallback>
            </mc:AlternateContent>
          </a:graphicData>
        </a:graphic>
      </p:graphicFrame>
      <p:graphicFrame>
        <p:nvGraphicFramePr>
          <p:cNvPr id="17" name="Object 16">
            <a:extLst>
              <a:ext uri="{FF2B5EF4-FFF2-40B4-BE49-F238E27FC236}">
                <a16:creationId xmlns:a16="http://schemas.microsoft.com/office/drawing/2014/main" id="{81C8B647-701A-2C46-AD8B-BD9C604A5BCE}"/>
              </a:ext>
            </a:extLst>
          </p:cNvPr>
          <p:cNvGraphicFramePr>
            <a:graphicFrameLocks noChangeAspect="1"/>
          </p:cNvGraphicFramePr>
          <p:nvPr>
            <p:extLst>
              <p:ext uri="{D42A27DB-BD31-4B8C-83A1-F6EECF244321}">
                <p14:modId xmlns:p14="http://schemas.microsoft.com/office/powerpoint/2010/main" val="1615053239"/>
              </p:ext>
            </p:extLst>
          </p:nvPr>
        </p:nvGraphicFramePr>
        <p:xfrm>
          <a:off x="2223799" y="6109873"/>
          <a:ext cx="2655635" cy="420173"/>
        </p:xfrm>
        <a:graphic>
          <a:graphicData uri="http://schemas.openxmlformats.org/presentationml/2006/ole">
            <mc:AlternateContent xmlns:mc="http://schemas.openxmlformats.org/markup-compatibility/2006">
              <mc:Choice xmlns:v="urn:schemas-microsoft-com:vml" Requires="v">
                <p:oleObj spid="_x0000_s68882" name="MathType 7.0 Equation" r:id="rId6" imgW="1168400" imgH="228600" progId="Equation.DSMT4">
                  <p:embed/>
                </p:oleObj>
              </mc:Choice>
              <mc:Fallback>
                <p:oleObj name="MathType 7.0 Equation" r:id="rId6" imgW="1168400" imgH="228600" progId="Equation.DSMT4">
                  <p:embed/>
                  <p:pic>
                    <p:nvPicPr>
                      <p:cNvPr id="23" name="Object 22">
                        <a:extLst>
                          <a:ext uri="{FF2B5EF4-FFF2-40B4-BE49-F238E27FC236}">
                            <a16:creationId xmlns:a16="http://schemas.microsoft.com/office/drawing/2014/main" id="{F0ABF14E-A0B9-4B47-9DD0-FB07E582A7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3799" y="6109873"/>
                        <a:ext cx="2655635" cy="420173"/>
                      </a:xfrm>
                      <a:prstGeom prst="rect">
                        <a:avLst/>
                      </a:prstGeom>
                      <a:noFill/>
                    </p:spPr>
                  </p:pic>
                </p:oleObj>
              </mc:Fallback>
            </mc:AlternateContent>
          </a:graphicData>
        </a:graphic>
      </p:graphicFrame>
      <p:graphicFrame>
        <p:nvGraphicFramePr>
          <p:cNvPr id="18" name="Object 17">
            <a:extLst>
              <a:ext uri="{FF2B5EF4-FFF2-40B4-BE49-F238E27FC236}">
                <a16:creationId xmlns:a16="http://schemas.microsoft.com/office/drawing/2014/main" id="{7FD34FF7-964F-9649-AECB-D84A7566A6EE}"/>
              </a:ext>
            </a:extLst>
          </p:cNvPr>
          <p:cNvGraphicFramePr>
            <a:graphicFrameLocks noChangeAspect="1"/>
          </p:cNvGraphicFramePr>
          <p:nvPr>
            <p:extLst>
              <p:ext uri="{D42A27DB-BD31-4B8C-83A1-F6EECF244321}">
                <p14:modId xmlns:p14="http://schemas.microsoft.com/office/powerpoint/2010/main" val="4060156250"/>
              </p:ext>
            </p:extLst>
          </p:nvPr>
        </p:nvGraphicFramePr>
        <p:xfrm>
          <a:off x="2260203" y="8708788"/>
          <a:ext cx="5728644" cy="698615"/>
        </p:xfrm>
        <a:graphic>
          <a:graphicData uri="http://schemas.openxmlformats.org/presentationml/2006/ole">
            <mc:AlternateContent xmlns:mc="http://schemas.openxmlformats.org/markup-compatibility/2006">
              <mc:Choice xmlns:v="urn:schemas-microsoft-com:vml" Requires="v">
                <p:oleObj spid="_x0000_s68883" name="MathType 7.0 Equation" r:id="rId8" imgW="2082800" imgH="266700" progId="Equation.DSMT4">
                  <p:embed/>
                </p:oleObj>
              </mc:Choice>
              <mc:Fallback>
                <p:oleObj name="MathType 7.0 Equation" r:id="rId8" imgW="2082800" imgH="266700" progId="Equation.DSMT4">
                  <p:embed/>
                  <p:pic>
                    <p:nvPicPr>
                      <p:cNvPr id="33" name="Object 32">
                        <a:extLst>
                          <a:ext uri="{FF2B5EF4-FFF2-40B4-BE49-F238E27FC236}">
                            <a16:creationId xmlns:a16="http://schemas.microsoft.com/office/drawing/2014/main" id="{8CA4FD0F-300A-2343-B31D-0CF7B14D66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0203" y="8708788"/>
                        <a:ext cx="5728644" cy="698615"/>
                      </a:xfrm>
                      <a:prstGeom prst="rect">
                        <a:avLst/>
                      </a:prstGeom>
                      <a:noFill/>
                    </p:spPr>
                  </p:pic>
                </p:oleObj>
              </mc:Fallback>
            </mc:AlternateContent>
          </a:graphicData>
        </a:graphic>
      </p:graphicFrame>
      <p:cxnSp>
        <p:nvCxnSpPr>
          <p:cNvPr id="45" name="Straight Connector 44">
            <a:extLst>
              <a:ext uri="{FF2B5EF4-FFF2-40B4-BE49-F238E27FC236}">
                <a16:creationId xmlns:a16="http://schemas.microsoft.com/office/drawing/2014/main" id="{4F7476DC-2A4D-9640-841C-298AA3509741}"/>
              </a:ext>
            </a:extLst>
          </p:cNvPr>
          <p:cNvCxnSpPr>
            <a:cxnSpLocks/>
          </p:cNvCxnSpPr>
          <p:nvPr/>
        </p:nvCxnSpPr>
        <p:spPr>
          <a:xfrm flipV="1">
            <a:off x="9985375" y="7591425"/>
            <a:ext cx="57150" cy="3651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8A63A210-2280-BF49-A076-9AAE9C6E446C}"/>
              </a:ext>
            </a:extLst>
          </p:cNvPr>
          <p:cNvCxnSpPr>
            <a:cxnSpLocks/>
          </p:cNvCxnSpPr>
          <p:nvPr/>
        </p:nvCxnSpPr>
        <p:spPr>
          <a:xfrm flipV="1">
            <a:off x="10042525" y="7267575"/>
            <a:ext cx="254000" cy="323851"/>
          </a:xfrm>
          <a:prstGeom prst="line">
            <a:avLst/>
          </a:prstGeom>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620622F3-F3EF-1B46-AAF2-2361D2AEF208}"/>
              </a:ext>
            </a:extLst>
          </p:cNvPr>
          <p:cNvCxnSpPr>
            <a:cxnSpLocks/>
          </p:cNvCxnSpPr>
          <p:nvPr/>
        </p:nvCxnSpPr>
        <p:spPr>
          <a:xfrm flipV="1">
            <a:off x="10296525" y="6810375"/>
            <a:ext cx="495300" cy="457201"/>
          </a:xfrm>
          <a:prstGeom prst="line">
            <a:avLst/>
          </a:prstGeom>
        </p:spPr>
        <p:style>
          <a:lnRef idx="3">
            <a:schemeClr val="accent2"/>
          </a:lnRef>
          <a:fillRef idx="0">
            <a:schemeClr val="accent2"/>
          </a:fillRef>
          <a:effectRef idx="2">
            <a:schemeClr val="accent2"/>
          </a:effectRef>
          <a:fontRef idx="minor">
            <a:schemeClr val="tx1"/>
          </a:fontRef>
        </p:style>
      </p:cxnSp>
      <p:cxnSp>
        <p:nvCxnSpPr>
          <p:cNvPr id="48" name="Straight Connector 47">
            <a:extLst>
              <a:ext uri="{FF2B5EF4-FFF2-40B4-BE49-F238E27FC236}">
                <a16:creationId xmlns:a16="http://schemas.microsoft.com/office/drawing/2014/main" id="{2145E091-A7BD-984D-B427-8330256DA3D1}"/>
              </a:ext>
            </a:extLst>
          </p:cNvPr>
          <p:cNvCxnSpPr>
            <a:cxnSpLocks/>
          </p:cNvCxnSpPr>
          <p:nvPr/>
        </p:nvCxnSpPr>
        <p:spPr>
          <a:xfrm flipV="1">
            <a:off x="10791825" y="5895975"/>
            <a:ext cx="1339850" cy="914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49" name="Straight Connector 48">
            <a:extLst>
              <a:ext uri="{FF2B5EF4-FFF2-40B4-BE49-F238E27FC236}">
                <a16:creationId xmlns:a16="http://schemas.microsoft.com/office/drawing/2014/main" id="{58784618-5C61-1344-B81E-30A1754D2E13}"/>
              </a:ext>
            </a:extLst>
          </p:cNvPr>
          <p:cNvCxnSpPr>
            <a:cxnSpLocks/>
          </p:cNvCxnSpPr>
          <p:nvPr/>
        </p:nvCxnSpPr>
        <p:spPr>
          <a:xfrm flipV="1">
            <a:off x="16239194" y="3987609"/>
            <a:ext cx="945338" cy="110003"/>
          </a:xfrm>
          <a:prstGeom prst="line">
            <a:avLst/>
          </a:prstGeom>
        </p:spPr>
        <p:style>
          <a:lnRef idx="3">
            <a:schemeClr val="accent2"/>
          </a:lnRef>
          <a:fillRef idx="0">
            <a:schemeClr val="accent2"/>
          </a:fillRef>
          <a:effectRef idx="2">
            <a:schemeClr val="accent2"/>
          </a:effectRef>
          <a:fontRef idx="minor">
            <a:schemeClr val="tx1"/>
          </a:fontRef>
        </p:style>
      </p:cxnSp>
      <p:cxnSp>
        <p:nvCxnSpPr>
          <p:cNvPr id="50" name="Straight Connector 49">
            <a:extLst>
              <a:ext uri="{FF2B5EF4-FFF2-40B4-BE49-F238E27FC236}">
                <a16:creationId xmlns:a16="http://schemas.microsoft.com/office/drawing/2014/main" id="{0178D82F-3ACF-A645-91CB-B6F746B69DA4}"/>
              </a:ext>
            </a:extLst>
          </p:cNvPr>
          <p:cNvCxnSpPr>
            <a:cxnSpLocks/>
          </p:cNvCxnSpPr>
          <p:nvPr/>
        </p:nvCxnSpPr>
        <p:spPr>
          <a:xfrm>
            <a:off x="17184532" y="3987609"/>
            <a:ext cx="484701"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51" name="Group 50">
            <a:extLst>
              <a:ext uri="{FF2B5EF4-FFF2-40B4-BE49-F238E27FC236}">
                <a16:creationId xmlns:a16="http://schemas.microsoft.com/office/drawing/2014/main" id="{6AA697A0-D546-3349-A2FC-E67A272A6534}"/>
              </a:ext>
            </a:extLst>
          </p:cNvPr>
          <p:cNvGrpSpPr/>
          <p:nvPr/>
        </p:nvGrpSpPr>
        <p:grpSpPr>
          <a:xfrm>
            <a:off x="9678344" y="4124052"/>
            <a:ext cx="600042" cy="200055"/>
            <a:chOff x="9678344" y="3941115"/>
            <a:chExt cx="600042" cy="200055"/>
          </a:xfrm>
        </p:grpSpPr>
        <p:cxnSp>
          <p:nvCxnSpPr>
            <p:cNvPr id="52" name="Straight Connector 51">
              <a:extLst>
                <a:ext uri="{FF2B5EF4-FFF2-40B4-BE49-F238E27FC236}">
                  <a16:creationId xmlns:a16="http://schemas.microsoft.com/office/drawing/2014/main" id="{61933FE0-D62E-5545-A3C7-E39EA0A9074A}"/>
                </a:ext>
              </a:extLst>
            </p:cNvPr>
            <p:cNvCxnSpPr>
              <a:cxnSpLocks/>
            </p:cNvCxnSpPr>
            <p:nvPr/>
          </p:nvCxnSpPr>
          <p:spPr>
            <a:xfrm flipV="1">
              <a:off x="9678344" y="4033320"/>
              <a:ext cx="180000" cy="1"/>
            </a:xfrm>
            <a:prstGeom prst="line">
              <a:avLst/>
            </a:prstGeom>
          </p:spPr>
          <p:style>
            <a:lnRef idx="3">
              <a:schemeClr val="accent2"/>
            </a:lnRef>
            <a:fillRef idx="0">
              <a:schemeClr val="accent2"/>
            </a:fillRef>
            <a:effectRef idx="2">
              <a:schemeClr val="accent2"/>
            </a:effectRef>
            <a:fontRef idx="minor">
              <a:schemeClr val="tx1"/>
            </a:fontRef>
          </p:style>
        </p:cxnSp>
        <p:sp>
          <p:nvSpPr>
            <p:cNvPr id="53" name="TextBox 52">
              <a:extLst>
                <a:ext uri="{FF2B5EF4-FFF2-40B4-BE49-F238E27FC236}">
                  <a16:creationId xmlns:a16="http://schemas.microsoft.com/office/drawing/2014/main" id="{C502D4AE-F1E4-1F43-BA34-3A14A82B39A5}"/>
                </a:ext>
              </a:extLst>
            </p:cNvPr>
            <p:cNvSpPr txBox="1"/>
            <p:nvPr/>
          </p:nvSpPr>
          <p:spPr>
            <a:xfrm>
              <a:off x="9860944" y="3941115"/>
              <a:ext cx="417442" cy="200055"/>
            </a:xfrm>
            <a:prstGeom prst="rect">
              <a:avLst/>
            </a:prstGeom>
            <a:solidFill>
              <a:schemeClr val="bg1"/>
            </a:solidFill>
          </p:spPr>
          <p:txBody>
            <a:bodyPr wrap="square" rtlCol="0">
              <a:spAutoFit/>
            </a:bodyPr>
            <a:lstStyle/>
            <a:p>
              <a:r>
                <a:rPr lang="en-GB" sz="700" dirty="0"/>
                <a:t>DEA</a:t>
              </a:r>
            </a:p>
          </p:txBody>
        </p:sp>
      </p:grpSp>
      <p:sp>
        <p:nvSpPr>
          <p:cNvPr id="54" name="Freeform 53">
            <a:extLst>
              <a:ext uri="{FF2B5EF4-FFF2-40B4-BE49-F238E27FC236}">
                <a16:creationId xmlns:a16="http://schemas.microsoft.com/office/drawing/2014/main" id="{234896E2-7EC9-0C40-9537-3D154648B29A}"/>
              </a:ext>
            </a:extLst>
          </p:cNvPr>
          <p:cNvSpPr/>
          <p:nvPr/>
        </p:nvSpPr>
        <p:spPr>
          <a:xfrm>
            <a:off x="12131675" y="4097612"/>
            <a:ext cx="4107519" cy="1798362"/>
          </a:xfrm>
          <a:custGeom>
            <a:avLst/>
            <a:gdLst>
              <a:gd name="connsiteX0" fmla="*/ 0 w 4098074"/>
              <a:gd name="connsiteY0" fmla="*/ 1800922 h 1800922"/>
              <a:gd name="connsiteX1" fmla="*/ 2525752 w 4098074"/>
              <a:gd name="connsiteY1" fmla="*/ 730405 h 1800922"/>
              <a:gd name="connsiteX2" fmla="*/ 4098074 w 4098074"/>
              <a:gd name="connsiteY2" fmla="*/ 0 h 1800922"/>
            </a:gdLst>
            <a:ahLst/>
            <a:cxnLst>
              <a:cxn ang="0">
                <a:pos x="connsiteX0" y="connsiteY0"/>
              </a:cxn>
              <a:cxn ang="0">
                <a:pos x="connsiteX1" y="connsiteY1"/>
              </a:cxn>
              <a:cxn ang="0">
                <a:pos x="connsiteX2" y="connsiteY2"/>
              </a:cxn>
            </a:cxnLst>
            <a:rect l="l" t="t" r="r" b="b"/>
            <a:pathLst>
              <a:path w="4098074" h="1800922">
                <a:moveTo>
                  <a:pt x="0" y="1800922"/>
                </a:moveTo>
                <a:lnTo>
                  <a:pt x="2525752" y="730405"/>
                </a:lnTo>
                <a:cubicBezTo>
                  <a:pt x="3208764" y="430251"/>
                  <a:pt x="3827657" y="54827"/>
                  <a:pt x="4098074"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pic>
        <p:nvPicPr>
          <p:cNvPr id="22" name="Picture 21">
            <a:extLst>
              <a:ext uri="{FF2B5EF4-FFF2-40B4-BE49-F238E27FC236}">
                <a16:creationId xmlns:a16="http://schemas.microsoft.com/office/drawing/2014/main" id="{13310AA4-71BB-42A2-82C6-D82EA623D694}"/>
              </a:ext>
            </a:extLst>
          </p:cNvPr>
          <p:cNvPicPr/>
          <p:nvPr/>
        </p:nvPicPr>
        <p:blipFill>
          <a:blip r:embed="rId10">
            <a:extLst>
              <a:ext uri="{28A0092B-C50C-407E-A947-70E740481C1C}">
                <a14:useLocalDpi xmlns:a14="http://schemas.microsoft.com/office/drawing/2010/main" val="0"/>
              </a:ext>
            </a:extLst>
          </a:blip>
          <a:stretch>
            <a:fillRect/>
          </a:stretch>
        </p:blipFill>
        <p:spPr>
          <a:xfrm>
            <a:off x="9197759" y="3642251"/>
            <a:ext cx="8961618" cy="5083296"/>
          </a:xfrm>
          <a:prstGeom prst="rect">
            <a:avLst/>
          </a:prstGeom>
        </p:spPr>
      </p:pic>
    </p:spTree>
    <p:extLst>
      <p:ext uri="{BB962C8B-B14F-4D97-AF65-F5344CB8AC3E}">
        <p14:creationId xmlns:p14="http://schemas.microsoft.com/office/powerpoint/2010/main" val="3800749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CC812-6198-C74E-B2D6-0FFF315D69BA}"/>
              </a:ext>
            </a:extLst>
          </p:cNvPr>
          <p:cNvSpPr>
            <a:spLocks noGrp="1"/>
          </p:cNvSpPr>
          <p:nvPr>
            <p:ph type="title"/>
          </p:nvPr>
        </p:nvSpPr>
        <p:spPr>
          <a:xfrm>
            <a:off x="1257300" y="547773"/>
            <a:ext cx="15773400" cy="1988651"/>
          </a:xfrm>
        </p:spPr>
        <p:txBody>
          <a:bodyPr/>
          <a:lstStyle/>
          <a:p>
            <a:r>
              <a:rPr lang="en-GB" dirty="0"/>
              <a:t>Introduction. FDH and DEA</a:t>
            </a:r>
            <a:endParaRPr lang="es-ES" dirty="0"/>
          </a:p>
        </p:txBody>
      </p:sp>
      <p:sp>
        <p:nvSpPr>
          <p:cNvPr id="6" name="Slide Number Placeholder 5">
            <a:extLst>
              <a:ext uri="{FF2B5EF4-FFF2-40B4-BE49-F238E27FC236}">
                <a16:creationId xmlns:a16="http://schemas.microsoft.com/office/drawing/2014/main" id="{A6B54DB2-5ED3-6248-B81C-4208E30A2C20}"/>
              </a:ext>
            </a:extLst>
          </p:cNvPr>
          <p:cNvSpPr>
            <a:spLocks noGrp="1"/>
          </p:cNvSpPr>
          <p:nvPr>
            <p:ph type="sldNum" sz="quarter" idx="12"/>
          </p:nvPr>
        </p:nvSpPr>
        <p:spPr/>
        <p:txBody>
          <a:bodyPr/>
          <a:lstStyle/>
          <a:p>
            <a:fld id="{DBFF9636-A71C-488A-89F8-02E08556F10C}" type="slidenum">
              <a:rPr lang="es-ES" smtClean="0"/>
              <a:pPr/>
              <a:t>6</a:t>
            </a:fld>
            <a:endParaRPr lang="es-ES" dirty="0"/>
          </a:p>
        </p:txBody>
      </p:sp>
      <p:sp>
        <p:nvSpPr>
          <p:cNvPr id="8" name="Rectangle 2">
            <a:extLst>
              <a:ext uri="{FF2B5EF4-FFF2-40B4-BE49-F238E27FC236}">
                <a16:creationId xmlns:a16="http://schemas.microsoft.com/office/drawing/2014/main" id="{F77CAE84-95E7-3748-99DE-2CF870A27C6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0" name="Rectangle 14">
            <a:extLst>
              <a:ext uri="{FF2B5EF4-FFF2-40B4-BE49-F238E27FC236}">
                <a16:creationId xmlns:a16="http://schemas.microsoft.com/office/drawing/2014/main" id="{802A4C0F-3DBA-C143-9F3B-FCEEDB05F69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2" name="Rectangle 16">
            <a:extLst>
              <a:ext uri="{FF2B5EF4-FFF2-40B4-BE49-F238E27FC236}">
                <a16:creationId xmlns:a16="http://schemas.microsoft.com/office/drawing/2014/main" id="{2A26D098-8063-1845-9B76-47EF095FF53E}"/>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21" name="Content Placeholder 1">
            <a:extLst>
              <a:ext uri="{FF2B5EF4-FFF2-40B4-BE49-F238E27FC236}">
                <a16:creationId xmlns:a16="http://schemas.microsoft.com/office/drawing/2014/main" id="{BEB0E82E-11D3-9349-9CCC-0FE04D90CEA2}"/>
              </a:ext>
            </a:extLst>
          </p:cNvPr>
          <p:cNvSpPr txBox="1">
            <a:spLocks/>
          </p:cNvSpPr>
          <p:nvPr/>
        </p:nvSpPr>
        <p:spPr>
          <a:xfrm>
            <a:off x="264428" y="2738860"/>
            <a:ext cx="8765272" cy="6890078"/>
          </a:xfrm>
          <a:prstGeom prst="rect">
            <a:avLst/>
          </a:prstGeom>
        </p:spPr>
        <p:txBody>
          <a:bodyPr vert="horz" lIns="91440" tIns="45720" rIns="91440" bIns="45720" rtlCol="0">
            <a:normAutofit fontScale="92500" lnSpcReduction="10000"/>
          </a:bodyPr>
          <a:lstStyle>
            <a:lvl1pPr marL="342900" indent="-342900" algn="l" defTabSz="1371600" rtl="0" eaLnBrk="1" latinLnBrk="0" hangingPunct="1">
              <a:lnSpc>
                <a:spcPct val="90000"/>
              </a:lnSpc>
              <a:spcBef>
                <a:spcPts val="1500"/>
              </a:spcBef>
              <a:buClr>
                <a:srgbClr val="636B6F"/>
              </a:buClr>
              <a:buFont typeface="Arial" panose="020B0604020202020204" pitchFamily="34" charset="0"/>
              <a:buChar char="•"/>
              <a:defRPr sz="4200" kern="1200">
                <a:solidFill>
                  <a:schemeClr val="tx1"/>
                </a:solidFill>
                <a:latin typeface="DIN" pitchFamily="50" charset="0"/>
                <a:ea typeface="+mn-ea"/>
                <a:cs typeface="+mn-cs"/>
              </a:defRPr>
            </a:lvl1pPr>
            <a:lvl2pPr marL="1028700" indent="-342900" algn="l" defTabSz="1371600" rtl="0" eaLnBrk="1" latinLnBrk="0" hangingPunct="1">
              <a:lnSpc>
                <a:spcPct val="90000"/>
              </a:lnSpc>
              <a:spcBef>
                <a:spcPts val="750"/>
              </a:spcBef>
              <a:buClr>
                <a:srgbClr val="636B6F"/>
              </a:buClr>
              <a:buFont typeface="Arial" panose="020B0604020202020204" pitchFamily="34" charset="0"/>
              <a:buChar char="•"/>
              <a:defRPr sz="3600" kern="1200">
                <a:solidFill>
                  <a:schemeClr val="tx1"/>
                </a:solidFill>
                <a:latin typeface="DIN" pitchFamily="50" charset="0"/>
                <a:ea typeface="+mn-ea"/>
                <a:cs typeface="+mn-cs"/>
              </a:defRPr>
            </a:lvl2pPr>
            <a:lvl3pPr marL="1714500" indent="-342900" algn="l" defTabSz="1371600" rtl="0" eaLnBrk="1" latinLnBrk="0" hangingPunct="1">
              <a:lnSpc>
                <a:spcPct val="90000"/>
              </a:lnSpc>
              <a:spcBef>
                <a:spcPts val="750"/>
              </a:spcBef>
              <a:buClr>
                <a:srgbClr val="636B6F"/>
              </a:buClr>
              <a:buFont typeface="Arial" panose="020B0604020202020204" pitchFamily="34" charset="0"/>
              <a:buChar char="•"/>
              <a:defRPr sz="3000" kern="1200">
                <a:solidFill>
                  <a:schemeClr val="tx1"/>
                </a:solidFill>
                <a:latin typeface="DIN" pitchFamily="50" charset="0"/>
                <a:ea typeface="+mn-ea"/>
                <a:cs typeface="+mn-cs"/>
              </a:defRPr>
            </a:lvl3pPr>
            <a:lvl4pPr marL="2400300" indent="-342900" algn="l" defTabSz="1371600" rtl="0" eaLnBrk="1" latinLnBrk="0" hangingPunct="1">
              <a:lnSpc>
                <a:spcPct val="90000"/>
              </a:lnSpc>
              <a:spcBef>
                <a:spcPts val="750"/>
              </a:spcBef>
              <a:buClr>
                <a:srgbClr val="636B6F"/>
              </a:buClr>
              <a:buFont typeface="Arial" panose="020B0604020202020204" pitchFamily="34" charset="0"/>
              <a:buChar char="•"/>
              <a:defRPr sz="2700" kern="1200">
                <a:solidFill>
                  <a:schemeClr val="tx1"/>
                </a:solidFill>
                <a:latin typeface="DIN" pitchFamily="50" charset="0"/>
                <a:ea typeface="+mn-ea"/>
                <a:cs typeface="+mn-cs"/>
              </a:defRPr>
            </a:lvl4pPr>
            <a:lvl5pPr marL="3086100" indent="-342900" algn="l" defTabSz="1371600" rtl="0" eaLnBrk="1" latinLnBrk="0" hangingPunct="1">
              <a:lnSpc>
                <a:spcPct val="90000"/>
              </a:lnSpc>
              <a:spcBef>
                <a:spcPts val="750"/>
              </a:spcBef>
              <a:buClr>
                <a:srgbClr val="636B6F"/>
              </a:buClr>
              <a:buFont typeface="Arial" panose="020B0604020202020204" pitchFamily="34" charset="0"/>
              <a:buChar char="•"/>
              <a:defRPr sz="2700" kern="1200">
                <a:solidFill>
                  <a:schemeClr val="tx1"/>
                </a:solidFill>
                <a:latin typeface="DIN" pitchFamily="50"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lnSpc>
                <a:spcPct val="110000"/>
              </a:lnSpc>
            </a:pPr>
            <a:r>
              <a:rPr lang="en-GB" dirty="0"/>
              <a:t>Properties:</a:t>
            </a:r>
          </a:p>
          <a:p>
            <a:pPr lvl="1" algn="just">
              <a:lnSpc>
                <a:spcPct val="110000"/>
              </a:lnSpc>
            </a:pPr>
            <a:r>
              <a:rPr lang="en-GB" dirty="0"/>
              <a:t>Free disposability (or monotonicity) of inputs and outputs are done in this technology. </a:t>
            </a:r>
          </a:p>
          <a:p>
            <a:pPr lvl="1" algn="just"/>
            <a:endParaRPr lang="en-GB" sz="1100" dirty="0"/>
          </a:p>
          <a:p>
            <a:pPr lvl="2" algn="just"/>
            <a:r>
              <a:rPr lang="en-GB" dirty="0"/>
              <a:t>If               , then               , as son as </a:t>
            </a:r>
          </a:p>
          <a:p>
            <a:pPr marL="1371600" lvl="2" indent="0" algn="just">
              <a:buNone/>
            </a:pPr>
            <a:r>
              <a:rPr lang="en-GB" dirty="0"/>
              <a:t>and </a:t>
            </a:r>
          </a:p>
          <a:p>
            <a:pPr marL="1371600" lvl="2" indent="0" algn="just">
              <a:buNone/>
            </a:pPr>
            <a:endParaRPr lang="en-GB" dirty="0"/>
          </a:p>
          <a:p>
            <a:pPr lvl="1" algn="just"/>
            <a:r>
              <a:rPr lang="en-GB" dirty="0"/>
              <a:t>Convexity (DEA)</a:t>
            </a:r>
          </a:p>
          <a:p>
            <a:pPr algn="just"/>
            <a:endParaRPr lang="en-GB" b="1" dirty="0"/>
          </a:p>
          <a:p>
            <a:pPr algn="just"/>
            <a:r>
              <a:rPr lang="en-GB" b="1" dirty="0"/>
              <a:t>Weaknesses:</a:t>
            </a:r>
          </a:p>
          <a:p>
            <a:pPr lvl="1" algn="just"/>
            <a:r>
              <a:rPr lang="en-GB" b="1" dirty="0"/>
              <a:t>DEA and FDH are overfitting in predictive context. </a:t>
            </a:r>
          </a:p>
        </p:txBody>
      </p:sp>
      <p:grpSp>
        <p:nvGrpSpPr>
          <p:cNvPr id="10" name="Group 9">
            <a:extLst>
              <a:ext uri="{FF2B5EF4-FFF2-40B4-BE49-F238E27FC236}">
                <a16:creationId xmlns:a16="http://schemas.microsoft.com/office/drawing/2014/main" id="{999B68F2-5D18-6B48-A781-BE2B58A2E2E4}"/>
              </a:ext>
            </a:extLst>
          </p:cNvPr>
          <p:cNvGrpSpPr/>
          <p:nvPr/>
        </p:nvGrpSpPr>
        <p:grpSpPr>
          <a:xfrm>
            <a:off x="2292610" y="5237183"/>
            <a:ext cx="6216390" cy="899434"/>
            <a:chOff x="2441465" y="4632324"/>
            <a:chExt cx="5693428" cy="899434"/>
          </a:xfrm>
        </p:grpSpPr>
        <p:graphicFrame>
          <p:nvGraphicFramePr>
            <p:cNvPr id="23" name="Object 22">
              <a:extLst>
                <a:ext uri="{FF2B5EF4-FFF2-40B4-BE49-F238E27FC236}">
                  <a16:creationId xmlns:a16="http://schemas.microsoft.com/office/drawing/2014/main" id="{B1AE265E-7CF8-CF4A-9791-9FE0EF7E67D0}"/>
                </a:ext>
              </a:extLst>
            </p:cNvPr>
            <p:cNvGraphicFramePr>
              <a:graphicFrameLocks noChangeAspect="1"/>
            </p:cNvGraphicFramePr>
            <p:nvPr>
              <p:extLst>
                <p:ext uri="{D42A27DB-BD31-4B8C-83A1-F6EECF244321}">
                  <p14:modId xmlns:p14="http://schemas.microsoft.com/office/powerpoint/2010/main" val="3382956378"/>
                </p:ext>
              </p:extLst>
            </p:nvPr>
          </p:nvGraphicFramePr>
          <p:xfrm>
            <a:off x="2451279" y="4632324"/>
            <a:ext cx="1148317" cy="459326"/>
          </p:xfrm>
          <a:graphic>
            <a:graphicData uri="http://schemas.openxmlformats.org/presentationml/2006/ole">
              <mc:AlternateContent xmlns:mc="http://schemas.openxmlformats.org/markup-compatibility/2006">
                <mc:Choice xmlns:v="urn:schemas-microsoft-com:vml" Requires="v">
                  <p:oleObj spid="_x0000_s58353" name="MathType 7.0 Equation" r:id="rId4" imgW="596900" imgH="228600" progId="Equation.DSMT4">
                    <p:embed/>
                  </p:oleObj>
                </mc:Choice>
                <mc:Fallback>
                  <p:oleObj name="MathType 7.0 Equation" r:id="rId4" imgW="596900" imgH="228600" progId="Equation.DSMT4">
                    <p:embed/>
                    <p:pic>
                      <p:nvPicPr>
                        <p:cNvPr id="10" name="Object 9">
                          <a:extLst>
                            <a:ext uri="{FF2B5EF4-FFF2-40B4-BE49-F238E27FC236}">
                              <a16:creationId xmlns:a16="http://schemas.microsoft.com/office/drawing/2014/main" id="{E4F6CCB5-D266-7440-A6D7-801F3B870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279" y="4632324"/>
                          <a:ext cx="1148317" cy="459326"/>
                        </a:xfrm>
                        <a:prstGeom prst="rect">
                          <a:avLst/>
                        </a:prstGeom>
                        <a:noFill/>
                      </p:spPr>
                    </p:pic>
                  </p:oleObj>
                </mc:Fallback>
              </mc:AlternateContent>
            </a:graphicData>
          </a:graphic>
        </p:graphicFrame>
        <p:graphicFrame>
          <p:nvGraphicFramePr>
            <p:cNvPr id="26" name="Object 25">
              <a:extLst>
                <a:ext uri="{FF2B5EF4-FFF2-40B4-BE49-F238E27FC236}">
                  <a16:creationId xmlns:a16="http://schemas.microsoft.com/office/drawing/2014/main" id="{AB9947EF-711D-BA4D-BBA2-1D69DADE23A4}"/>
                </a:ext>
              </a:extLst>
            </p:cNvPr>
            <p:cNvGraphicFramePr>
              <a:graphicFrameLocks noChangeAspect="1"/>
            </p:cNvGraphicFramePr>
            <p:nvPr>
              <p:extLst>
                <p:ext uri="{D42A27DB-BD31-4B8C-83A1-F6EECF244321}">
                  <p14:modId xmlns:p14="http://schemas.microsoft.com/office/powerpoint/2010/main" val="3883593523"/>
                </p:ext>
              </p:extLst>
            </p:nvPr>
          </p:nvGraphicFramePr>
          <p:xfrm>
            <a:off x="4570907" y="4632324"/>
            <a:ext cx="1148317" cy="459326"/>
          </p:xfrm>
          <a:graphic>
            <a:graphicData uri="http://schemas.openxmlformats.org/presentationml/2006/ole">
              <mc:AlternateContent xmlns:mc="http://schemas.openxmlformats.org/markup-compatibility/2006">
                <mc:Choice xmlns:v="urn:schemas-microsoft-com:vml" Requires="v">
                  <p:oleObj spid="_x0000_s58354" name="MathType 7.0 Equation" r:id="rId6" imgW="647700" imgH="228600" progId="Equation.DSMT4">
                    <p:embed/>
                  </p:oleObj>
                </mc:Choice>
                <mc:Fallback>
                  <p:oleObj name="MathType 7.0 Equation" r:id="rId6" imgW="647700" imgH="228600" progId="Equation.DSMT4">
                    <p:embed/>
                    <p:pic>
                      <p:nvPicPr>
                        <p:cNvPr id="12" name="Object 11">
                          <a:extLst>
                            <a:ext uri="{FF2B5EF4-FFF2-40B4-BE49-F238E27FC236}">
                              <a16:creationId xmlns:a16="http://schemas.microsoft.com/office/drawing/2014/main" id="{A981A800-CCF4-5C42-A1EB-32361E43D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0907" y="4632324"/>
                          <a:ext cx="1148317" cy="459326"/>
                        </a:xfrm>
                        <a:prstGeom prst="rect">
                          <a:avLst/>
                        </a:prstGeom>
                        <a:noFill/>
                      </p:spPr>
                    </p:pic>
                  </p:oleObj>
                </mc:Fallback>
              </mc:AlternateContent>
            </a:graphicData>
          </a:graphic>
        </p:graphicFrame>
        <p:graphicFrame>
          <p:nvGraphicFramePr>
            <p:cNvPr id="28" name="Object 27">
              <a:extLst>
                <a:ext uri="{FF2B5EF4-FFF2-40B4-BE49-F238E27FC236}">
                  <a16:creationId xmlns:a16="http://schemas.microsoft.com/office/drawing/2014/main" id="{DA44AC13-5D29-B94C-B37D-08F26F3766D7}"/>
                </a:ext>
              </a:extLst>
            </p:cNvPr>
            <p:cNvGraphicFramePr>
              <a:graphicFrameLocks noChangeAspect="1"/>
            </p:cNvGraphicFramePr>
            <p:nvPr>
              <p:extLst>
                <p:ext uri="{D42A27DB-BD31-4B8C-83A1-F6EECF244321}">
                  <p14:modId xmlns:p14="http://schemas.microsoft.com/office/powerpoint/2010/main" val="3923514869"/>
                </p:ext>
              </p:extLst>
            </p:nvPr>
          </p:nvGraphicFramePr>
          <p:xfrm>
            <a:off x="7226986" y="4669144"/>
            <a:ext cx="907907" cy="423690"/>
          </p:xfrm>
          <a:graphic>
            <a:graphicData uri="http://schemas.openxmlformats.org/presentationml/2006/ole">
              <mc:AlternateContent xmlns:mc="http://schemas.openxmlformats.org/markup-compatibility/2006">
                <mc:Choice xmlns:v="urn:schemas-microsoft-com:vml" Requires="v">
                  <p:oleObj spid="_x0000_s58355" name="MathType 7.0 Equation" r:id="rId8" imgW="8775700" imgH="4102100" progId="Equation.DSMT4">
                    <p:embed/>
                  </p:oleObj>
                </mc:Choice>
                <mc:Fallback>
                  <p:oleObj name="MathType 7.0 Equation" r:id="rId8" imgW="8775700" imgH="4102100" progId="Equation.DSMT4">
                    <p:embed/>
                    <p:pic>
                      <p:nvPicPr>
                        <p:cNvPr id="14" name="Object 13">
                          <a:extLst>
                            <a:ext uri="{FF2B5EF4-FFF2-40B4-BE49-F238E27FC236}">
                              <a16:creationId xmlns:a16="http://schemas.microsoft.com/office/drawing/2014/main" id="{6F70EF45-15F1-C042-83D7-0B7096C8F6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6986" y="4669144"/>
                          <a:ext cx="907907" cy="423690"/>
                        </a:xfrm>
                        <a:prstGeom prst="rect">
                          <a:avLst/>
                        </a:prstGeom>
                        <a:noFill/>
                      </p:spPr>
                    </p:pic>
                  </p:oleObj>
                </mc:Fallback>
              </mc:AlternateContent>
            </a:graphicData>
          </a:graphic>
        </p:graphicFrame>
        <p:graphicFrame>
          <p:nvGraphicFramePr>
            <p:cNvPr id="29" name="Object 28">
              <a:extLst>
                <a:ext uri="{FF2B5EF4-FFF2-40B4-BE49-F238E27FC236}">
                  <a16:creationId xmlns:a16="http://schemas.microsoft.com/office/drawing/2014/main" id="{61A73975-4092-9F4C-B804-0B9A42A85952}"/>
                </a:ext>
              </a:extLst>
            </p:cNvPr>
            <p:cNvGraphicFramePr>
              <a:graphicFrameLocks noChangeAspect="1"/>
            </p:cNvGraphicFramePr>
            <p:nvPr>
              <p:extLst>
                <p:ext uri="{D42A27DB-BD31-4B8C-83A1-F6EECF244321}">
                  <p14:modId xmlns:p14="http://schemas.microsoft.com/office/powerpoint/2010/main" val="3569915257"/>
                </p:ext>
              </p:extLst>
            </p:nvPr>
          </p:nvGraphicFramePr>
          <p:xfrm>
            <a:off x="2441465" y="5123166"/>
            <a:ext cx="817183" cy="408592"/>
          </p:xfrm>
          <a:graphic>
            <a:graphicData uri="http://schemas.openxmlformats.org/presentationml/2006/ole">
              <mc:AlternateContent xmlns:mc="http://schemas.openxmlformats.org/markup-compatibility/2006">
                <mc:Choice xmlns:v="urn:schemas-microsoft-com:vml" Requires="v">
                  <p:oleObj spid="_x0000_s58356" name="MathType 7.0 Equation" r:id="rId10" imgW="381000" imgH="203200" progId="Equation.DSMT4">
                    <p:embed/>
                  </p:oleObj>
                </mc:Choice>
                <mc:Fallback>
                  <p:oleObj name="MathType 7.0 Equation" r:id="rId10" imgW="381000" imgH="203200" progId="Equation.DSMT4">
                    <p:embed/>
                    <p:pic>
                      <p:nvPicPr>
                        <p:cNvPr id="16" name="Object 15">
                          <a:extLst>
                            <a:ext uri="{FF2B5EF4-FFF2-40B4-BE49-F238E27FC236}">
                              <a16:creationId xmlns:a16="http://schemas.microsoft.com/office/drawing/2014/main" id="{1C9D7294-9B5E-CD47-9F1C-1512F13E4A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465" y="5123166"/>
                          <a:ext cx="817183" cy="408592"/>
                        </a:xfrm>
                        <a:prstGeom prst="rect">
                          <a:avLst/>
                        </a:prstGeom>
                        <a:noFill/>
                      </p:spPr>
                    </p:pic>
                  </p:oleObj>
                </mc:Fallback>
              </mc:AlternateContent>
            </a:graphicData>
          </a:graphic>
        </p:graphicFrame>
      </p:grpSp>
      <p:cxnSp>
        <p:nvCxnSpPr>
          <p:cNvPr id="38" name="Straight Connector 37">
            <a:extLst>
              <a:ext uri="{FF2B5EF4-FFF2-40B4-BE49-F238E27FC236}">
                <a16:creationId xmlns:a16="http://schemas.microsoft.com/office/drawing/2014/main" id="{4CE9C947-D95F-3744-BF1B-28C601E284B5}"/>
              </a:ext>
            </a:extLst>
          </p:cNvPr>
          <p:cNvCxnSpPr>
            <a:cxnSpLocks/>
          </p:cNvCxnSpPr>
          <p:nvPr/>
        </p:nvCxnSpPr>
        <p:spPr>
          <a:xfrm flipV="1">
            <a:off x="9985375" y="7591425"/>
            <a:ext cx="57150" cy="365125"/>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9F395D86-BB78-7F46-8CCD-D89714EB0B1F}"/>
              </a:ext>
            </a:extLst>
          </p:cNvPr>
          <p:cNvCxnSpPr>
            <a:cxnSpLocks/>
          </p:cNvCxnSpPr>
          <p:nvPr/>
        </p:nvCxnSpPr>
        <p:spPr>
          <a:xfrm flipV="1">
            <a:off x="10042525" y="7267575"/>
            <a:ext cx="254000" cy="323851"/>
          </a:xfrm>
          <a:prstGeom prst="line">
            <a:avLst/>
          </a:prstGeom>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0DCD47B-9F90-CF40-8D32-5801E9025F65}"/>
              </a:ext>
            </a:extLst>
          </p:cNvPr>
          <p:cNvCxnSpPr>
            <a:cxnSpLocks/>
          </p:cNvCxnSpPr>
          <p:nvPr/>
        </p:nvCxnSpPr>
        <p:spPr>
          <a:xfrm flipV="1">
            <a:off x="10296525" y="6810375"/>
            <a:ext cx="495300" cy="457201"/>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AA448E91-7E19-1B4D-8497-6C8008FF05D4}"/>
              </a:ext>
            </a:extLst>
          </p:cNvPr>
          <p:cNvCxnSpPr>
            <a:cxnSpLocks/>
          </p:cNvCxnSpPr>
          <p:nvPr/>
        </p:nvCxnSpPr>
        <p:spPr>
          <a:xfrm flipV="1">
            <a:off x="10791825" y="5895975"/>
            <a:ext cx="1339850" cy="914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32A00D9C-A050-144B-911F-E96F8CF43C6A}"/>
              </a:ext>
            </a:extLst>
          </p:cNvPr>
          <p:cNvCxnSpPr>
            <a:cxnSpLocks/>
          </p:cNvCxnSpPr>
          <p:nvPr/>
        </p:nvCxnSpPr>
        <p:spPr>
          <a:xfrm flipV="1">
            <a:off x="16239194" y="3987609"/>
            <a:ext cx="945338" cy="110003"/>
          </a:xfrm>
          <a:prstGeom prst="line">
            <a:avLst/>
          </a:prstGeom>
        </p:spPr>
        <p:style>
          <a:lnRef idx="3">
            <a:schemeClr val="accent2"/>
          </a:lnRef>
          <a:fillRef idx="0">
            <a:schemeClr val="accent2"/>
          </a:fillRef>
          <a:effectRef idx="2">
            <a:schemeClr val="accent2"/>
          </a:effectRef>
          <a:fontRef idx="minor">
            <a:schemeClr val="tx1"/>
          </a:fontRef>
        </p:style>
      </p:cxnSp>
      <p:cxnSp>
        <p:nvCxnSpPr>
          <p:cNvPr id="43" name="Straight Connector 42">
            <a:extLst>
              <a:ext uri="{FF2B5EF4-FFF2-40B4-BE49-F238E27FC236}">
                <a16:creationId xmlns:a16="http://schemas.microsoft.com/office/drawing/2014/main" id="{C2EFB560-F171-EE4E-A23C-19A167BB5CD5}"/>
              </a:ext>
            </a:extLst>
          </p:cNvPr>
          <p:cNvCxnSpPr>
            <a:cxnSpLocks/>
          </p:cNvCxnSpPr>
          <p:nvPr/>
        </p:nvCxnSpPr>
        <p:spPr>
          <a:xfrm>
            <a:off x="17184532" y="3987609"/>
            <a:ext cx="484701"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44" name="Group 43">
            <a:extLst>
              <a:ext uri="{FF2B5EF4-FFF2-40B4-BE49-F238E27FC236}">
                <a16:creationId xmlns:a16="http://schemas.microsoft.com/office/drawing/2014/main" id="{F3796607-D0D7-8A4C-AF2F-712C51BD153A}"/>
              </a:ext>
            </a:extLst>
          </p:cNvPr>
          <p:cNvGrpSpPr/>
          <p:nvPr/>
        </p:nvGrpSpPr>
        <p:grpSpPr>
          <a:xfrm>
            <a:off x="9678344" y="4124052"/>
            <a:ext cx="600042" cy="200055"/>
            <a:chOff x="9678344" y="3941115"/>
            <a:chExt cx="600042" cy="200055"/>
          </a:xfrm>
        </p:grpSpPr>
        <p:cxnSp>
          <p:nvCxnSpPr>
            <p:cNvPr id="45" name="Straight Connector 44">
              <a:extLst>
                <a:ext uri="{FF2B5EF4-FFF2-40B4-BE49-F238E27FC236}">
                  <a16:creationId xmlns:a16="http://schemas.microsoft.com/office/drawing/2014/main" id="{926D5A0A-36DB-0847-A011-40DEB4CFEDB4}"/>
                </a:ext>
              </a:extLst>
            </p:cNvPr>
            <p:cNvCxnSpPr>
              <a:cxnSpLocks/>
            </p:cNvCxnSpPr>
            <p:nvPr/>
          </p:nvCxnSpPr>
          <p:spPr>
            <a:xfrm flipV="1">
              <a:off x="9678344" y="4033320"/>
              <a:ext cx="180000" cy="1"/>
            </a:xfrm>
            <a:prstGeom prst="line">
              <a:avLst/>
            </a:prstGeom>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A9624938-019C-CD4E-B66D-60965D9C770F}"/>
                </a:ext>
              </a:extLst>
            </p:cNvPr>
            <p:cNvSpPr txBox="1"/>
            <p:nvPr/>
          </p:nvSpPr>
          <p:spPr>
            <a:xfrm>
              <a:off x="9860944" y="3941115"/>
              <a:ext cx="417442" cy="200055"/>
            </a:xfrm>
            <a:prstGeom prst="rect">
              <a:avLst/>
            </a:prstGeom>
            <a:solidFill>
              <a:schemeClr val="bg1"/>
            </a:solidFill>
          </p:spPr>
          <p:txBody>
            <a:bodyPr wrap="square" rtlCol="0">
              <a:spAutoFit/>
            </a:bodyPr>
            <a:lstStyle/>
            <a:p>
              <a:r>
                <a:rPr lang="en-GB" sz="700" dirty="0"/>
                <a:t>DEA</a:t>
              </a:r>
            </a:p>
          </p:txBody>
        </p:sp>
      </p:grpSp>
      <p:sp>
        <p:nvSpPr>
          <p:cNvPr id="47" name="Freeform 46">
            <a:extLst>
              <a:ext uri="{FF2B5EF4-FFF2-40B4-BE49-F238E27FC236}">
                <a16:creationId xmlns:a16="http://schemas.microsoft.com/office/drawing/2014/main" id="{88AE8F59-98B1-B343-BAC4-330663A3DA09}"/>
              </a:ext>
            </a:extLst>
          </p:cNvPr>
          <p:cNvSpPr/>
          <p:nvPr/>
        </p:nvSpPr>
        <p:spPr>
          <a:xfrm>
            <a:off x="12131675" y="4097611"/>
            <a:ext cx="4107519" cy="1798363"/>
          </a:xfrm>
          <a:custGeom>
            <a:avLst/>
            <a:gdLst>
              <a:gd name="connsiteX0" fmla="*/ 0 w 4098074"/>
              <a:gd name="connsiteY0" fmla="*/ 1800922 h 1800922"/>
              <a:gd name="connsiteX1" fmla="*/ 2525752 w 4098074"/>
              <a:gd name="connsiteY1" fmla="*/ 730405 h 1800922"/>
              <a:gd name="connsiteX2" fmla="*/ 4098074 w 4098074"/>
              <a:gd name="connsiteY2" fmla="*/ 0 h 1800922"/>
            </a:gdLst>
            <a:ahLst/>
            <a:cxnLst>
              <a:cxn ang="0">
                <a:pos x="connsiteX0" y="connsiteY0"/>
              </a:cxn>
              <a:cxn ang="0">
                <a:pos x="connsiteX1" y="connsiteY1"/>
              </a:cxn>
              <a:cxn ang="0">
                <a:pos x="connsiteX2" y="connsiteY2"/>
              </a:cxn>
            </a:cxnLst>
            <a:rect l="l" t="t" r="r" b="b"/>
            <a:pathLst>
              <a:path w="4098074" h="1800922">
                <a:moveTo>
                  <a:pt x="0" y="1800922"/>
                </a:moveTo>
                <a:lnTo>
                  <a:pt x="2525752" y="730405"/>
                </a:lnTo>
                <a:cubicBezTo>
                  <a:pt x="3208764" y="430251"/>
                  <a:pt x="3827657" y="54827"/>
                  <a:pt x="4098074"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pic>
        <p:nvPicPr>
          <p:cNvPr id="24" name="Picture 23">
            <a:extLst>
              <a:ext uri="{FF2B5EF4-FFF2-40B4-BE49-F238E27FC236}">
                <a16:creationId xmlns:a16="http://schemas.microsoft.com/office/drawing/2014/main" id="{51292F39-74ED-4108-B699-C739FF3B341F}"/>
              </a:ext>
            </a:extLst>
          </p:cNvPr>
          <p:cNvPicPr/>
          <p:nvPr/>
        </p:nvPicPr>
        <p:blipFill>
          <a:blip r:embed="rId12">
            <a:extLst>
              <a:ext uri="{28A0092B-C50C-407E-A947-70E740481C1C}">
                <a14:useLocalDpi xmlns:a14="http://schemas.microsoft.com/office/drawing/2010/main" val="0"/>
              </a:ext>
            </a:extLst>
          </a:blip>
          <a:stretch>
            <a:fillRect/>
          </a:stretch>
        </p:blipFill>
        <p:spPr>
          <a:xfrm>
            <a:off x="9197759" y="3642251"/>
            <a:ext cx="8961618" cy="5083296"/>
          </a:xfrm>
          <a:prstGeom prst="rect">
            <a:avLst/>
          </a:prstGeom>
        </p:spPr>
      </p:pic>
    </p:spTree>
    <p:extLst>
      <p:ext uri="{BB962C8B-B14F-4D97-AF65-F5344CB8AC3E}">
        <p14:creationId xmlns:p14="http://schemas.microsoft.com/office/powerpoint/2010/main" val="2624164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CC812-6198-C74E-B2D6-0FFF315D69BA}"/>
              </a:ext>
            </a:extLst>
          </p:cNvPr>
          <p:cNvSpPr>
            <a:spLocks noGrp="1"/>
          </p:cNvSpPr>
          <p:nvPr>
            <p:ph type="title"/>
          </p:nvPr>
        </p:nvSpPr>
        <p:spPr/>
        <p:txBody>
          <a:bodyPr/>
          <a:lstStyle/>
          <a:p>
            <a:r>
              <a:rPr lang="en-GB" dirty="0"/>
              <a:t>Introduction. CART and EAT</a:t>
            </a:r>
            <a:endParaRPr lang="es-ES" dirty="0"/>
          </a:p>
        </p:txBody>
      </p:sp>
      <p:sp>
        <p:nvSpPr>
          <p:cNvPr id="6" name="Slide Number Placeholder 5">
            <a:extLst>
              <a:ext uri="{FF2B5EF4-FFF2-40B4-BE49-F238E27FC236}">
                <a16:creationId xmlns:a16="http://schemas.microsoft.com/office/drawing/2014/main" id="{A6B54DB2-5ED3-6248-B81C-4208E30A2C20}"/>
              </a:ext>
            </a:extLst>
          </p:cNvPr>
          <p:cNvSpPr>
            <a:spLocks noGrp="1"/>
          </p:cNvSpPr>
          <p:nvPr>
            <p:ph type="sldNum" sz="quarter" idx="12"/>
          </p:nvPr>
        </p:nvSpPr>
        <p:spPr/>
        <p:txBody>
          <a:bodyPr/>
          <a:lstStyle/>
          <a:p>
            <a:fld id="{DBFF9636-A71C-488A-89F8-02E08556F10C}" type="slidenum">
              <a:rPr lang="es-ES" smtClean="0"/>
              <a:pPr/>
              <a:t>7</a:t>
            </a:fld>
            <a:endParaRPr lang="es-ES" dirty="0"/>
          </a:p>
        </p:txBody>
      </p:sp>
      <p:sp>
        <p:nvSpPr>
          <p:cNvPr id="8" name="Rectangle 2">
            <a:extLst>
              <a:ext uri="{FF2B5EF4-FFF2-40B4-BE49-F238E27FC236}">
                <a16:creationId xmlns:a16="http://schemas.microsoft.com/office/drawing/2014/main" id="{F77CAE84-95E7-3748-99DE-2CF870A27C6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0" name="Rectangle 14">
            <a:extLst>
              <a:ext uri="{FF2B5EF4-FFF2-40B4-BE49-F238E27FC236}">
                <a16:creationId xmlns:a16="http://schemas.microsoft.com/office/drawing/2014/main" id="{802A4C0F-3DBA-C143-9F3B-FCEEDB05F69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2" name="Rectangle 16">
            <a:extLst>
              <a:ext uri="{FF2B5EF4-FFF2-40B4-BE49-F238E27FC236}">
                <a16:creationId xmlns:a16="http://schemas.microsoft.com/office/drawing/2014/main" id="{2A26D098-8063-1845-9B76-47EF095FF53E}"/>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23" name="Imagen 2" descr="CART, Breiman (1984)">
            <a:extLst>
              <a:ext uri="{FF2B5EF4-FFF2-40B4-BE49-F238E27FC236}">
                <a16:creationId xmlns:a16="http://schemas.microsoft.com/office/drawing/2014/main" id="{1328A7D5-0A25-7748-AC0F-88B07B4251F6}"/>
              </a:ext>
            </a:extLst>
          </p:cNvPr>
          <p:cNvPicPr>
            <a:picLocks noChangeAspect="1"/>
          </p:cNvPicPr>
          <p:nvPr/>
        </p:nvPicPr>
        <p:blipFill rotWithShape="1">
          <a:blip r:embed="rId3"/>
          <a:srcRect l="4224" t="4056" r="5975"/>
          <a:stretch/>
        </p:blipFill>
        <p:spPr>
          <a:xfrm>
            <a:off x="4343398" y="3143809"/>
            <a:ext cx="6943745" cy="6084550"/>
          </a:xfrm>
          <a:prstGeom prst="rect">
            <a:avLst/>
          </a:prstGeom>
        </p:spPr>
      </p:pic>
      <p:sp>
        <p:nvSpPr>
          <p:cNvPr id="21" name="Content Placeholder 1">
            <a:extLst>
              <a:ext uri="{FF2B5EF4-FFF2-40B4-BE49-F238E27FC236}">
                <a16:creationId xmlns:a16="http://schemas.microsoft.com/office/drawing/2014/main" id="{BEB0E82E-11D3-9349-9CCC-0FE04D90CEA2}"/>
              </a:ext>
            </a:extLst>
          </p:cNvPr>
          <p:cNvSpPr txBox="1">
            <a:spLocks/>
          </p:cNvSpPr>
          <p:nvPr/>
        </p:nvSpPr>
        <p:spPr>
          <a:xfrm>
            <a:off x="0" y="2793828"/>
            <a:ext cx="5588000" cy="1484258"/>
          </a:xfrm>
          <a:prstGeom prst="rect">
            <a:avLst/>
          </a:prstGeom>
        </p:spPr>
        <p:txBody>
          <a:bodyPr vert="horz" lIns="91440" tIns="45720" rIns="91440" bIns="45720" rtlCol="0">
            <a:normAutofit fontScale="85000" lnSpcReduction="20000"/>
          </a:bodyPr>
          <a:lstStyle>
            <a:lvl1pPr marL="342900" indent="-342900" algn="l" defTabSz="1371600" rtl="0" eaLnBrk="1" latinLnBrk="0" hangingPunct="1">
              <a:lnSpc>
                <a:spcPct val="90000"/>
              </a:lnSpc>
              <a:spcBef>
                <a:spcPts val="1500"/>
              </a:spcBef>
              <a:buClr>
                <a:srgbClr val="636B6F"/>
              </a:buClr>
              <a:buFont typeface="Arial" panose="020B0604020202020204" pitchFamily="34" charset="0"/>
              <a:buChar char="•"/>
              <a:defRPr sz="4200" kern="1200">
                <a:solidFill>
                  <a:schemeClr val="tx1"/>
                </a:solidFill>
                <a:latin typeface="DIN" pitchFamily="50" charset="0"/>
                <a:ea typeface="+mn-ea"/>
                <a:cs typeface="+mn-cs"/>
              </a:defRPr>
            </a:lvl1pPr>
            <a:lvl2pPr marL="1028700" indent="-342900" algn="l" defTabSz="1371600" rtl="0" eaLnBrk="1" latinLnBrk="0" hangingPunct="1">
              <a:lnSpc>
                <a:spcPct val="90000"/>
              </a:lnSpc>
              <a:spcBef>
                <a:spcPts val="750"/>
              </a:spcBef>
              <a:buClr>
                <a:srgbClr val="636B6F"/>
              </a:buClr>
              <a:buFont typeface="Arial" panose="020B0604020202020204" pitchFamily="34" charset="0"/>
              <a:buChar char="•"/>
              <a:defRPr sz="3600" kern="1200">
                <a:solidFill>
                  <a:schemeClr val="tx1"/>
                </a:solidFill>
                <a:latin typeface="DIN" pitchFamily="50" charset="0"/>
                <a:ea typeface="+mn-ea"/>
                <a:cs typeface="+mn-cs"/>
              </a:defRPr>
            </a:lvl2pPr>
            <a:lvl3pPr marL="1714500" indent="-342900" algn="l" defTabSz="1371600" rtl="0" eaLnBrk="1" latinLnBrk="0" hangingPunct="1">
              <a:lnSpc>
                <a:spcPct val="90000"/>
              </a:lnSpc>
              <a:spcBef>
                <a:spcPts val="750"/>
              </a:spcBef>
              <a:buClr>
                <a:srgbClr val="636B6F"/>
              </a:buClr>
              <a:buFont typeface="Arial" panose="020B0604020202020204" pitchFamily="34" charset="0"/>
              <a:buChar char="•"/>
              <a:defRPr sz="3000" kern="1200">
                <a:solidFill>
                  <a:schemeClr val="tx1"/>
                </a:solidFill>
                <a:latin typeface="DIN" pitchFamily="50" charset="0"/>
                <a:ea typeface="+mn-ea"/>
                <a:cs typeface="+mn-cs"/>
              </a:defRPr>
            </a:lvl3pPr>
            <a:lvl4pPr marL="2400300" indent="-342900" algn="l" defTabSz="1371600" rtl="0" eaLnBrk="1" latinLnBrk="0" hangingPunct="1">
              <a:lnSpc>
                <a:spcPct val="90000"/>
              </a:lnSpc>
              <a:spcBef>
                <a:spcPts val="750"/>
              </a:spcBef>
              <a:buClr>
                <a:srgbClr val="636B6F"/>
              </a:buClr>
              <a:buFont typeface="Arial" panose="020B0604020202020204" pitchFamily="34" charset="0"/>
              <a:buChar char="•"/>
              <a:defRPr sz="2700" kern="1200">
                <a:solidFill>
                  <a:schemeClr val="tx1"/>
                </a:solidFill>
                <a:latin typeface="DIN" pitchFamily="50" charset="0"/>
                <a:ea typeface="+mn-ea"/>
                <a:cs typeface="+mn-cs"/>
              </a:defRPr>
            </a:lvl4pPr>
            <a:lvl5pPr marL="3086100" indent="-342900" algn="l" defTabSz="1371600" rtl="0" eaLnBrk="1" latinLnBrk="0" hangingPunct="1">
              <a:lnSpc>
                <a:spcPct val="90000"/>
              </a:lnSpc>
              <a:spcBef>
                <a:spcPts val="750"/>
              </a:spcBef>
              <a:buClr>
                <a:srgbClr val="636B6F"/>
              </a:buClr>
              <a:buFont typeface="Arial" panose="020B0604020202020204" pitchFamily="34" charset="0"/>
              <a:buChar char="•"/>
              <a:defRPr sz="2700" kern="1200">
                <a:solidFill>
                  <a:schemeClr val="tx1"/>
                </a:solidFill>
                <a:latin typeface="DIN" pitchFamily="50"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r>
              <a:rPr lang="es-ES" b="1" dirty="0"/>
              <a:t>CART</a:t>
            </a:r>
            <a:r>
              <a:rPr lang="es-ES" dirty="0"/>
              <a:t> </a:t>
            </a:r>
            <a:r>
              <a:rPr lang="es-ES" dirty="0" err="1"/>
              <a:t>works</a:t>
            </a:r>
            <a:r>
              <a:rPr lang="es-ES" dirty="0"/>
              <a:t> </a:t>
            </a:r>
            <a:r>
              <a:rPr lang="es-ES" dirty="0" err="1"/>
              <a:t>like</a:t>
            </a:r>
            <a:r>
              <a:rPr lang="es-ES" dirty="0"/>
              <a:t> a:</a:t>
            </a:r>
          </a:p>
          <a:p>
            <a:pPr lvl="1" algn="just"/>
            <a:r>
              <a:rPr lang="es-ES" dirty="0" err="1"/>
              <a:t>classification</a:t>
            </a:r>
            <a:r>
              <a:rPr lang="es-ES" dirty="0"/>
              <a:t> </a:t>
            </a:r>
            <a:r>
              <a:rPr lang="es-ES" dirty="0" err="1"/>
              <a:t>model</a:t>
            </a:r>
            <a:endParaRPr lang="es-ES" dirty="0"/>
          </a:p>
          <a:p>
            <a:pPr lvl="1" algn="just"/>
            <a:r>
              <a:rPr lang="es-ES" b="1" dirty="0" err="1"/>
              <a:t>regression</a:t>
            </a:r>
            <a:r>
              <a:rPr lang="es-ES" b="1" dirty="0"/>
              <a:t> </a:t>
            </a:r>
            <a:r>
              <a:rPr lang="es-ES" b="1" dirty="0" err="1"/>
              <a:t>model</a:t>
            </a:r>
            <a:endParaRPr lang="en-GB" dirty="0"/>
          </a:p>
        </p:txBody>
      </p:sp>
      <p:pic>
        <p:nvPicPr>
          <p:cNvPr id="28" name="Imagen 3">
            <a:extLst>
              <a:ext uri="{FF2B5EF4-FFF2-40B4-BE49-F238E27FC236}">
                <a16:creationId xmlns:a16="http://schemas.microsoft.com/office/drawing/2014/main" id="{ECBDE986-8CDE-0E40-9161-10A8C58082E7}"/>
              </a:ext>
            </a:extLst>
          </p:cNvPr>
          <p:cNvPicPr/>
          <p:nvPr/>
        </p:nvPicPr>
        <p:blipFill>
          <a:blip r:embed="rId4"/>
          <a:stretch>
            <a:fillRect/>
          </a:stretch>
        </p:blipFill>
        <p:spPr>
          <a:xfrm>
            <a:off x="12068070" y="3143809"/>
            <a:ext cx="5432987" cy="6084550"/>
          </a:xfrm>
          <a:prstGeom prst="rect">
            <a:avLst/>
          </a:prstGeom>
        </p:spPr>
      </p:pic>
    </p:spTree>
    <p:extLst>
      <p:ext uri="{BB962C8B-B14F-4D97-AF65-F5344CB8AC3E}">
        <p14:creationId xmlns:p14="http://schemas.microsoft.com/office/powerpoint/2010/main" val="1833507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0812-DAEF-BA49-A45B-9A1D455F3411}"/>
              </a:ext>
            </a:extLst>
          </p:cNvPr>
          <p:cNvSpPr>
            <a:spLocks noGrp="1"/>
          </p:cNvSpPr>
          <p:nvPr>
            <p:ph type="title"/>
          </p:nvPr>
        </p:nvSpPr>
        <p:spPr/>
        <p:txBody>
          <a:bodyPr/>
          <a:lstStyle/>
          <a:p>
            <a:r>
              <a:rPr lang="es-ES" dirty="0" err="1"/>
              <a:t>Introduction</a:t>
            </a:r>
            <a:r>
              <a:rPr lang="es-ES" dirty="0"/>
              <a:t>. FDH and EAT</a:t>
            </a:r>
          </a:p>
        </p:txBody>
      </p:sp>
      <p:sp>
        <p:nvSpPr>
          <p:cNvPr id="5" name="Slide Number Placeholder 4">
            <a:extLst>
              <a:ext uri="{FF2B5EF4-FFF2-40B4-BE49-F238E27FC236}">
                <a16:creationId xmlns:a16="http://schemas.microsoft.com/office/drawing/2014/main" id="{1F641175-1D25-AC4C-B3F9-5307F3B1D3D1}"/>
              </a:ext>
            </a:extLst>
          </p:cNvPr>
          <p:cNvSpPr>
            <a:spLocks noGrp="1"/>
          </p:cNvSpPr>
          <p:nvPr>
            <p:ph type="sldNum" sz="quarter" idx="12"/>
          </p:nvPr>
        </p:nvSpPr>
        <p:spPr/>
        <p:txBody>
          <a:bodyPr/>
          <a:lstStyle/>
          <a:p>
            <a:fld id="{DBFF9636-A71C-488A-89F8-02E08556F10C}" type="slidenum">
              <a:rPr lang="es-ES" smtClean="0"/>
              <a:pPr/>
              <a:t>8</a:t>
            </a:fld>
            <a:endParaRPr lang="es-ES" dirty="0"/>
          </a:p>
        </p:txBody>
      </p:sp>
      <p:sp>
        <p:nvSpPr>
          <p:cNvPr id="6" name="Rectangle 2">
            <a:extLst>
              <a:ext uri="{FF2B5EF4-FFF2-40B4-BE49-F238E27FC236}">
                <a16:creationId xmlns:a16="http://schemas.microsoft.com/office/drawing/2014/main" id="{5916EFFA-B883-BC44-B0B2-F8A5F4688D8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Rectangle 2">
            <a:extLst>
              <a:ext uri="{FF2B5EF4-FFF2-40B4-BE49-F238E27FC236}">
                <a16:creationId xmlns:a16="http://schemas.microsoft.com/office/drawing/2014/main" id="{3D3716FF-D2D1-7744-8A30-4709D28F47C8}"/>
              </a:ext>
            </a:extLst>
          </p:cNvPr>
          <p:cNvSpPr>
            <a:spLocks noChangeArrowheads="1"/>
          </p:cNvSpPr>
          <p:nvPr/>
        </p:nvSpPr>
        <p:spPr bwMode="auto">
          <a:xfrm>
            <a:off x="6480313" y="2666754"/>
            <a:ext cx="279970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10" name="Rectangle 5">
            <a:extLst>
              <a:ext uri="{FF2B5EF4-FFF2-40B4-BE49-F238E27FC236}">
                <a16:creationId xmlns:a16="http://schemas.microsoft.com/office/drawing/2014/main" id="{3515254C-59B7-1141-B12D-F813C4130C21}"/>
              </a:ext>
            </a:extLst>
          </p:cNvPr>
          <p:cNvSpPr>
            <a:spLocks noChangeArrowheads="1"/>
          </p:cNvSpPr>
          <p:nvPr/>
        </p:nvSpPr>
        <p:spPr bwMode="auto">
          <a:xfrm>
            <a:off x="6857999" y="4187190"/>
            <a:ext cx="286247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8" name="Rectangle 2">
            <a:extLst>
              <a:ext uri="{FF2B5EF4-FFF2-40B4-BE49-F238E27FC236}">
                <a16:creationId xmlns:a16="http://schemas.microsoft.com/office/drawing/2014/main" id="{B360AAA0-AB5F-EC4D-9F5C-A3CA301B3FD9}"/>
              </a:ext>
            </a:extLst>
          </p:cNvPr>
          <p:cNvSpPr>
            <a:spLocks noChangeArrowheads="1"/>
          </p:cNvSpPr>
          <p:nvPr/>
        </p:nvSpPr>
        <p:spPr bwMode="auto">
          <a:xfrm>
            <a:off x="3134437" y="6485462"/>
            <a:ext cx="244881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12" name="Rectangle 4">
            <a:extLst>
              <a:ext uri="{FF2B5EF4-FFF2-40B4-BE49-F238E27FC236}">
                <a16:creationId xmlns:a16="http://schemas.microsoft.com/office/drawing/2014/main" id="{1F45F806-EEFE-6242-BE86-0467BD2158AE}"/>
              </a:ext>
            </a:extLst>
          </p:cNvPr>
          <p:cNvSpPr>
            <a:spLocks noChangeArrowheads="1"/>
          </p:cNvSpPr>
          <p:nvPr/>
        </p:nvSpPr>
        <p:spPr bwMode="auto">
          <a:xfrm>
            <a:off x="3134436" y="3752123"/>
            <a:ext cx="27897036" cy="4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15" name="Content Placeholder 1">
            <a:extLst>
              <a:ext uri="{FF2B5EF4-FFF2-40B4-BE49-F238E27FC236}">
                <a16:creationId xmlns:a16="http://schemas.microsoft.com/office/drawing/2014/main" id="{F5A2F2FD-1879-5646-BEF1-0987F9B468CB}"/>
              </a:ext>
            </a:extLst>
          </p:cNvPr>
          <p:cNvSpPr txBox="1">
            <a:spLocks/>
          </p:cNvSpPr>
          <p:nvPr/>
        </p:nvSpPr>
        <p:spPr>
          <a:xfrm>
            <a:off x="1178920" y="2536424"/>
            <a:ext cx="7772400" cy="707886"/>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Clr>
                <a:srgbClr val="636B6F"/>
              </a:buClr>
              <a:buFont typeface="Arial" panose="020B0604020202020204" pitchFamily="34" charset="0"/>
              <a:buChar char="•"/>
              <a:defRPr sz="4200" kern="1200">
                <a:solidFill>
                  <a:schemeClr val="tx1"/>
                </a:solidFill>
                <a:latin typeface="DIN" pitchFamily="50" charset="0"/>
                <a:ea typeface="+mn-ea"/>
                <a:cs typeface="+mn-cs"/>
              </a:defRPr>
            </a:lvl1pPr>
            <a:lvl2pPr marL="1028700" indent="-342900" algn="l" defTabSz="1371600" rtl="0" eaLnBrk="1" latinLnBrk="0" hangingPunct="1">
              <a:lnSpc>
                <a:spcPct val="90000"/>
              </a:lnSpc>
              <a:spcBef>
                <a:spcPts val="750"/>
              </a:spcBef>
              <a:buClr>
                <a:srgbClr val="636B6F"/>
              </a:buClr>
              <a:buFont typeface="Arial" panose="020B0604020202020204" pitchFamily="34" charset="0"/>
              <a:buChar char="•"/>
              <a:defRPr sz="3600" kern="1200">
                <a:solidFill>
                  <a:schemeClr val="tx1"/>
                </a:solidFill>
                <a:latin typeface="DIN" pitchFamily="50" charset="0"/>
                <a:ea typeface="+mn-ea"/>
                <a:cs typeface="+mn-cs"/>
              </a:defRPr>
            </a:lvl2pPr>
            <a:lvl3pPr marL="1714500" indent="-342900" algn="l" defTabSz="1371600" rtl="0" eaLnBrk="1" latinLnBrk="0" hangingPunct="1">
              <a:lnSpc>
                <a:spcPct val="90000"/>
              </a:lnSpc>
              <a:spcBef>
                <a:spcPts val="750"/>
              </a:spcBef>
              <a:buClr>
                <a:srgbClr val="636B6F"/>
              </a:buClr>
              <a:buFont typeface="Arial" panose="020B0604020202020204" pitchFamily="34" charset="0"/>
              <a:buChar char="•"/>
              <a:defRPr sz="3000" kern="1200">
                <a:solidFill>
                  <a:schemeClr val="tx1"/>
                </a:solidFill>
                <a:latin typeface="DIN" pitchFamily="50" charset="0"/>
                <a:ea typeface="+mn-ea"/>
                <a:cs typeface="+mn-cs"/>
              </a:defRPr>
            </a:lvl3pPr>
            <a:lvl4pPr marL="2400300" indent="-342900" algn="l" defTabSz="1371600" rtl="0" eaLnBrk="1" latinLnBrk="0" hangingPunct="1">
              <a:lnSpc>
                <a:spcPct val="90000"/>
              </a:lnSpc>
              <a:spcBef>
                <a:spcPts val="750"/>
              </a:spcBef>
              <a:buClr>
                <a:srgbClr val="636B6F"/>
              </a:buClr>
              <a:buFont typeface="Arial" panose="020B0604020202020204" pitchFamily="34" charset="0"/>
              <a:buChar char="•"/>
              <a:defRPr sz="2700" kern="1200">
                <a:solidFill>
                  <a:schemeClr val="tx1"/>
                </a:solidFill>
                <a:latin typeface="DIN" pitchFamily="50" charset="0"/>
                <a:ea typeface="+mn-ea"/>
                <a:cs typeface="+mn-cs"/>
              </a:defRPr>
            </a:lvl4pPr>
            <a:lvl5pPr marL="3086100" indent="-342900" algn="l" defTabSz="1371600" rtl="0" eaLnBrk="1" latinLnBrk="0" hangingPunct="1">
              <a:lnSpc>
                <a:spcPct val="90000"/>
              </a:lnSpc>
              <a:spcBef>
                <a:spcPts val="750"/>
              </a:spcBef>
              <a:buClr>
                <a:srgbClr val="636B6F"/>
              </a:buClr>
              <a:buFont typeface="Arial" panose="020B0604020202020204" pitchFamily="34" charset="0"/>
              <a:buChar char="•"/>
              <a:defRPr sz="2700" kern="1200">
                <a:solidFill>
                  <a:schemeClr val="tx1"/>
                </a:solidFill>
                <a:latin typeface="DIN" pitchFamily="50"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s-ES" dirty="0"/>
              <a:t>FDH vs EAT</a:t>
            </a:r>
          </a:p>
        </p:txBody>
      </p:sp>
      <p:sp>
        <p:nvSpPr>
          <p:cNvPr id="3" name="Rectangle 2">
            <a:extLst>
              <a:ext uri="{FF2B5EF4-FFF2-40B4-BE49-F238E27FC236}">
                <a16:creationId xmlns:a16="http://schemas.microsoft.com/office/drawing/2014/main" id="{3B6187D5-7183-4720-8420-09B3C1832891}"/>
              </a:ext>
            </a:extLst>
          </p:cNvPr>
          <p:cNvSpPr/>
          <p:nvPr/>
        </p:nvSpPr>
        <p:spPr>
          <a:xfrm>
            <a:off x="540367" y="8795718"/>
            <a:ext cx="16821906" cy="707886"/>
          </a:xfrm>
          <a:prstGeom prst="rect">
            <a:avLst/>
          </a:prstGeom>
        </p:spPr>
        <p:txBody>
          <a:bodyPr wrap="square">
            <a:spAutoFit/>
          </a:bodyPr>
          <a:lstStyle/>
          <a:p>
            <a:pPr algn="just"/>
            <a:r>
              <a:rPr lang="en-US" sz="2000" dirty="0">
                <a:solidFill>
                  <a:srgbClr val="222222"/>
                </a:solidFill>
                <a:latin typeface="Arial" panose="020B0604020202020204" pitchFamily="34" charset="0"/>
              </a:rPr>
              <a:t>Esteve, M., Aparicio, J., </a:t>
            </a:r>
            <a:r>
              <a:rPr lang="en-US" sz="2000" dirty="0" err="1">
                <a:solidFill>
                  <a:srgbClr val="222222"/>
                </a:solidFill>
                <a:latin typeface="Arial" panose="020B0604020202020204" pitchFamily="34" charset="0"/>
              </a:rPr>
              <a:t>Rabasa</a:t>
            </a:r>
            <a:r>
              <a:rPr lang="en-US" sz="2000" dirty="0">
                <a:solidFill>
                  <a:srgbClr val="222222"/>
                </a:solidFill>
                <a:latin typeface="Arial" panose="020B0604020202020204" pitchFamily="34" charset="0"/>
              </a:rPr>
              <a:t>, A., &amp; Rodriguez-Sala, J. J. (2020). Efficiency analysis trees: A new methodology for estimating production frontiers through decision trees. </a:t>
            </a:r>
            <a:r>
              <a:rPr lang="en-US" sz="2000" i="1" dirty="0">
                <a:solidFill>
                  <a:srgbClr val="222222"/>
                </a:solidFill>
                <a:latin typeface="Arial" panose="020B0604020202020204" pitchFamily="34" charset="0"/>
              </a:rPr>
              <a:t>Expert Systems with Applications</a:t>
            </a:r>
            <a:r>
              <a:rPr lang="en-US" sz="2000" dirty="0">
                <a:solidFill>
                  <a:srgbClr val="222222"/>
                </a:solidFill>
                <a:latin typeface="Arial" panose="020B0604020202020204" pitchFamily="34" charset="0"/>
              </a:rPr>
              <a:t>, </a:t>
            </a:r>
            <a:r>
              <a:rPr lang="en-US" sz="2000" i="1" dirty="0">
                <a:solidFill>
                  <a:srgbClr val="222222"/>
                </a:solidFill>
                <a:latin typeface="Arial" panose="020B0604020202020204" pitchFamily="34" charset="0"/>
              </a:rPr>
              <a:t>162</a:t>
            </a:r>
            <a:r>
              <a:rPr lang="en-US" sz="2000" dirty="0">
                <a:solidFill>
                  <a:srgbClr val="222222"/>
                </a:solidFill>
                <a:latin typeface="Arial" panose="020B0604020202020204" pitchFamily="34" charset="0"/>
              </a:rPr>
              <a:t>, 113783.</a:t>
            </a:r>
            <a:endParaRPr lang="es-ES" sz="2000" dirty="0"/>
          </a:p>
        </p:txBody>
      </p:sp>
      <p:pic>
        <p:nvPicPr>
          <p:cNvPr id="9" name="Picture 8">
            <a:extLst>
              <a:ext uri="{FF2B5EF4-FFF2-40B4-BE49-F238E27FC236}">
                <a16:creationId xmlns:a16="http://schemas.microsoft.com/office/drawing/2014/main" id="{7CA7A52B-D8EF-4795-8721-EB8608B07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027" y="1903316"/>
            <a:ext cx="12647626" cy="6892402"/>
          </a:xfrm>
          <a:prstGeom prst="rect">
            <a:avLst/>
          </a:prstGeom>
        </p:spPr>
      </p:pic>
    </p:spTree>
    <p:extLst>
      <p:ext uri="{BB962C8B-B14F-4D97-AF65-F5344CB8AC3E}">
        <p14:creationId xmlns:p14="http://schemas.microsoft.com/office/powerpoint/2010/main" val="946876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9B94E-9DBE-3D41-BA6B-852C21163ACD}"/>
              </a:ext>
            </a:extLst>
          </p:cNvPr>
          <p:cNvSpPr>
            <a:spLocks noGrp="1"/>
          </p:cNvSpPr>
          <p:nvPr>
            <p:ph type="title"/>
          </p:nvPr>
        </p:nvSpPr>
        <p:spPr/>
        <p:txBody>
          <a:bodyPr/>
          <a:lstStyle/>
          <a:p>
            <a:r>
              <a:rPr lang="es-ES" dirty="0" err="1"/>
              <a:t>Introduction</a:t>
            </a:r>
            <a:r>
              <a:rPr lang="es-ES" dirty="0"/>
              <a:t>. RF+EAT</a:t>
            </a:r>
          </a:p>
        </p:txBody>
      </p:sp>
      <p:sp>
        <p:nvSpPr>
          <p:cNvPr id="6" name="Slide Number Placeholder 5">
            <a:extLst>
              <a:ext uri="{FF2B5EF4-FFF2-40B4-BE49-F238E27FC236}">
                <a16:creationId xmlns:a16="http://schemas.microsoft.com/office/drawing/2014/main" id="{602BA17D-AE86-4D47-B47C-E364AF1EDC29}"/>
              </a:ext>
            </a:extLst>
          </p:cNvPr>
          <p:cNvSpPr>
            <a:spLocks noGrp="1"/>
          </p:cNvSpPr>
          <p:nvPr>
            <p:ph type="sldNum" sz="quarter" idx="12"/>
          </p:nvPr>
        </p:nvSpPr>
        <p:spPr/>
        <p:txBody>
          <a:bodyPr/>
          <a:lstStyle/>
          <a:p>
            <a:fld id="{DBFF9636-A71C-488A-89F8-02E08556F10C}" type="slidenum">
              <a:rPr lang="es-ES" smtClean="0"/>
              <a:pPr/>
              <a:t>9</a:t>
            </a:fld>
            <a:endParaRPr lang="es-ES" dirty="0"/>
          </a:p>
        </p:txBody>
      </p:sp>
      <p:sp>
        <p:nvSpPr>
          <p:cNvPr id="8" name="Content Placeholder 7">
            <a:extLst>
              <a:ext uri="{FF2B5EF4-FFF2-40B4-BE49-F238E27FC236}">
                <a16:creationId xmlns:a16="http://schemas.microsoft.com/office/drawing/2014/main" id="{27E7ADA9-6B36-4ADE-B7AC-F56A9FAA0386}"/>
              </a:ext>
            </a:extLst>
          </p:cNvPr>
          <p:cNvSpPr>
            <a:spLocks noGrp="1"/>
          </p:cNvSpPr>
          <p:nvPr>
            <p:ph sz="half" idx="1"/>
          </p:nvPr>
        </p:nvSpPr>
        <p:spPr>
          <a:xfrm>
            <a:off x="1257300" y="2738860"/>
            <a:ext cx="16078200" cy="6528015"/>
          </a:xfrm>
        </p:spPr>
        <p:txBody>
          <a:bodyPr>
            <a:normAutofit/>
          </a:bodyPr>
          <a:lstStyle/>
          <a:p>
            <a:pPr algn="just">
              <a:lnSpc>
                <a:spcPct val="150000"/>
              </a:lnSpc>
            </a:pPr>
            <a:r>
              <a:rPr lang="en-US" b="1" dirty="0"/>
              <a:t>Adapting the Random Forest </a:t>
            </a:r>
            <a:r>
              <a:rPr lang="en-US" dirty="0"/>
              <a:t>technique to the Efficiency Analysis context</a:t>
            </a:r>
          </a:p>
          <a:p>
            <a:pPr>
              <a:lnSpc>
                <a:spcPct val="150000"/>
              </a:lnSpc>
            </a:pPr>
            <a:r>
              <a:rPr lang="en-GB" dirty="0"/>
              <a:t>Contribute:</a:t>
            </a:r>
          </a:p>
          <a:p>
            <a:pPr lvl="1">
              <a:lnSpc>
                <a:spcPct val="150000"/>
              </a:lnSpc>
            </a:pPr>
            <a:r>
              <a:rPr lang="en-US" dirty="0"/>
              <a:t>Better predictive performance. More robust predictions.</a:t>
            </a:r>
          </a:p>
          <a:p>
            <a:pPr lvl="1">
              <a:lnSpc>
                <a:spcPct val="150000"/>
              </a:lnSpc>
            </a:pPr>
            <a:r>
              <a:rPr lang="en-US" dirty="0"/>
              <a:t>Determination of the importance of variables.</a:t>
            </a:r>
          </a:p>
          <a:p>
            <a:pPr lvl="1">
              <a:lnSpc>
                <a:spcPct val="150000"/>
              </a:lnSpc>
            </a:pPr>
            <a:r>
              <a:rPr lang="en-GB" dirty="0"/>
              <a:t>Solution of the “curse of dimensionality”</a:t>
            </a:r>
          </a:p>
          <a:p>
            <a:pPr lvl="1"/>
            <a:endParaRPr lang="es-ES" dirty="0"/>
          </a:p>
        </p:txBody>
      </p:sp>
    </p:spTree>
    <p:extLst>
      <p:ext uri="{BB962C8B-B14F-4D97-AF65-F5344CB8AC3E}">
        <p14:creationId xmlns:p14="http://schemas.microsoft.com/office/powerpoint/2010/main" val="285567143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4680</TotalTime>
  <Words>2765</Words>
  <Application>Microsoft Office PowerPoint</Application>
  <PresentationFormat>Custom</PresentationFormat>
  <Paragraphs>361</Paragraphs>
  <Slides>29</Slides>
  <Notes>29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8" baseType="lpstr">
      <vt:lpstr>Arial</vt:lpstr>
      <vt:lpstr>Courier New</vt:lpstr>
      <vt:lpstr>Times New Roman</vt:lpstr>
      <vt:lpstr>Calibri</vt:lpstr>
      <vt:lpstr>Candara</vt:lpstr>
      <vt:lpstr>DIN</vt:lpstr>
      <vt:lpstr>Consolas</vt:lpstr>
      <vt:lpstr>Tema de Office</vt:lpstr>
      <vt:lpstr>MathType 7.0 Equation</vt:lpstr>
      <vt:lpstr>An R package for the implementation of Efficiency Analysis Trees and the estimation of technical efficiency</vt:lpstr>
      <vt:lpstr>INDEX</vt:lpstr>
      <vt:lpstr>Introduction</vt:lpstr>
      <vt:lpstr>Introduction</vt:lpstr>
      <vt:lpstr>Introduction</vt:lpstr>
      <vt:lpstr>Introduction. FDH and DEA</vt:lpstr>
      <vt:lpstr>Introduction. CART and EAT</vt:lpstr>
      <vt:lpstr>Introduction. FDH and EAT</vt:lpstr>
      <vt:lpstr>Introduction. RF+EAT</vt:lpstr>
      <vt:lpstr>eat package</vt:lpstr>
      <vt:lpstr>eat package</vt:lpstr>
      <vt:lpstr>eat package</vt:lpstr>
      <vt:lpstr>eat package</vt:lpstr>
      <vt:lpstr>Main functions</vt:lpstr>
      <vt:lpstr>eat package</vt:lpstr>
      <vt:lpstr>Empirical case. Database</vt:lpstr>
      <vt:lpstr>Empirical case. Main models</vt:lpstr>
      <vt:lpstr>Empirical case. Predictions</vt:lpstr>
      <vt:lpstr>Empirical case. Predictions</vt:lpstr>
      <vt:lpstr>Empirical case. Importance of variables</vt:lpstr>
      <vt:lpstr>Empirical case. Importance of variables</vt:lpstr>
      <vt:lpstr>Empirical case. Basic models</vt:lpstr>
      <vt:lpstr>Empirical case. Basic models</vt:lpstr>
      <vt:lpstr>Empirical case. Basic models</vt:lpstr>
      <vt:lpstr>Empirical case. Exporting results</vt:lpstr>
      <vt:lpstr>Empirical case. Exporting results</vt:lpstr>
      <vt:lpstr>Conclusion and future work</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Efficiency Analysis Trees</dc:title>
  <dc:creator>MIRIAM ESTEVE CAMPELLO</dc:creator>
  <cp:lastModifiedBy>Esteve Campello, Miriam</cp:lastModifiedBy>
  <cp:revision>397</cp:revision>
  <cp:lastPrinted>2021-02-25T06:43:04Z</cp:lastPrinted>
  <dcterms:created xsi:type="dcterms:W3CDTF">2020-01-27T11:23:28Z</dcterms:created>
  <dcterms:modified xsi:type="dcterms:W3CDTF">2021-06-03T08:30:17Z</dcterms:modified>
</cp:coreProperties>
</file>